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93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95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1EC6D-04CE-4C68-852E-64B5A0EDD7AB}" v="215" dt="2022-11-28T04:41:49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5f134d9dbb33a9b" providerId="LiveId" clId="{1E31EC6D-04CE-4C68-852E-64B5A0EDD7AB}"/>
    <pc:docChg chg="custSel modSld">
      <pc:chgData name="" userId="85f134d9dbb33a9b" providerId="LiveId" clId="{1E31EC6D-04CE-4C68-852E-64B5A0EDD7AB}" dt="2022-11-28T04:41:49.988" v="59" actId="478"/>
      <pc:docMkLst>
        <pc:docMk/>
      </pc:docMkLst>
      <pc:sldChg chg="delSp modSp">
        <pc:chgData name="" userId="85f134d9dbb33a9b" providerId="LiveId" clId="{1E31EC6D-04CE-4C68-852E-64B5A0EDD7AB}" dt="2022-11-28T04:36:24.743" v="11" actId="478"/>
        <pc:sldMkLst>
          <pc:docMk/>
          <pc:sldMk cId="3989344770" sldId="286"/>
        </pc:sldMkLst>
        <pc:picChg chg="mod ord">
          <ac:chgData name="" userId="85f134d9dbb33a9b" providerId="LiveId" clId="{1E31EC6D-04CE-4C68-852E-64B5A0EDD7AB}" dt="2022-11-28T04:36:24.743" v="10" actId="108"/>
          <ac:picMkLst>
            <pc:docMk/>
            <pc:sldMk cId="3989344770" sldId="286"/>
            <ac:picMk id="4" creationId="{5F022A87-496A-4EE9-B242-8FF21D10CF4C}"/>
          </ac:picMkLst>
        </pc:picChg>
        <pc:picChg chg="del mod">
          <ac:chgData name="" userId="85f134d9dbb33a9b" providerId="LiveId" clId="{1E31EC6D-04CE-4C68-852E-64B5A0EDD7AB}" dt="2022-11-28T04:36:24.743" v="11" actId="478"/>
          <ac:picMkLst>
            <pc:docMk/>
            <pc:sldMk cId="3989344770" sldId="286"/>
            <ac:picMk id="57" creationId="{E5E4CB5A-3FE1-4A1D-A724-3CA45ACFF387}"/>
          </ac:picMkLst>
        </pc:picChg>
      </pc:sldChg>
      <pc:sldChg chg="delSp modSp">
        <pc:chgData name="" userId="85f134d9dbb33a9b" providerId="LiveId" clId="{1E31EC6D-04CE-4C68-852E-64B5A0EDD7AB}" dt="2022-11-28T04:37:26.508" v="23" actId="478"/>
        <pc:sldMkLst>
          <pc:docMk/>
          <pc:sldMk cId="1312221770" sldId="287"/>
        </pc:sldMkLst>
        <pc:picChg chg="mod ord">
          <ac:chgData name="" userId="85f134d9dbb33a9b" providerId="LiveId" clId="{1E31EC6D-04CE-4C68-852E-64B5A0EDD7AB}" dt="2022-11-28T04:37:26.508" v="22" actId="108"/>
          <ac:picMkLst>
            <pc:docMk/>
            <pc:sldMk cId="1312221770" sldId="287"/>
            <ac:picMk id="4" creationId="{190A585A-0118-4B1D-BB2B-1254E1F8D7E4}"/>
          </ac:picMkLst>
        </pc:picChg>
        <pc:picChg chg="del mod">
          <ac:chgData name="" userId="85f134d9dbb33a9b" providerId="LiveId" clId="{1E31EC6D-04CE-4C68-852E-64B5A0EDD7AB}" dt="2022-11-28T04:37:26.508" v="23" actId="478"/>
          <ac:picMkLst>
            <pc:docMk/>
            <pc:sldMk cId="1312221770" sldId="287"/>
            <ac:picMk id="24" creationId="{D4D9BA88-F68A-47EC-B88B-F04DFCD6618B}"/>
          </ac:picMkLst>
        </pc:picChg>
      </pc:sldChg>
      <pc:sldChg chg="delSp modSp">
        <pc:chgData name="" userId="85f134d9dbb33a9b" providerId="LiveId" clId="{1E31EC6D-04CE-4C68-852E-64B5A0EDD7AB}" dt="2022-11-28T04:41:49.988" v="59" actId="478"/>
        <pc:sldMkLst>
          <pc:docMk/>
          <pc:sldMk cId="3472046963" sldId="289"/>
        </pc:sldMkLst>
        <pc:picChg chg="del mod ord">
          <ac:chgData name="" userId="85f134d9dbb33a9b" providerId="LiveId" clId="{1E31EC6D-04CE-4C68-852E-64B5A0EDD7AB}" dt="2022-11-28T04:41:03.126" v="47" actId="478"/>
          <ac:picMkLst>
            <pc:docMk/>
            <pc:sldMk cId="3472046963" sldId="289"/>
            <ac:picMk id="4" creationId="{1BB57357-D2BA-4AD4-9692-C46F782F2B3F}"/>
          </ac:picMkLst>
        </pc:picChg>
        <pc:picChg chg="del mod ord">
          <ac:chgData name="" userId="85f134d9dbb33a9b" providerId="LiveId" clId="{1E31EC6D-04CE-4C68-852E-64B5A0EDD7AB}" dt="2022-11-28T04:41:49.988" v="59" actId="478"/>
          <ac:picMkLst>
            <pc:docMk/>
            <pc:sldMk cId="3472046963" sldId="289"/>
            <ac:picMk id="8" creationId="{0C18C727-7C96-4E9B-9B57-E5EF9E34FAAC}"/>
          </ac:picMkLst>
        </pc:picChg>
        <pc:picChg chg="mod ord">
          <ac:chgData name="" userId="85f134d9dbb33a9b" providerId="LiveId" clId="{1E31EC6D-04CE-4C68-852E-64B5A0EDD7AB}" dt="2022-11-28T04:41:49.988" v="58" actId="108"/>
          <ac:picMkLst>
            <pc:docMk/>
            <pc:sldMk cId="3472046963" sldId="289"/>
            <ac:picMk id="10" creationId="{414FD234-9FE1-46BD-B019-2B48F9D27941}"/>
          </ac:picMkLst>
        </pc:picChg>
        <pc:picChg chg="del mod">
          <ac:chgData name="" userId="85f134d9dbb33a9b" providerId="LiveId" clId="{1E31EC6D-04CE-4C68-852E-64B5A0EDD7AB}" dt="2022-11-28T04:40:41.515" v="35" actId="478"/>
          <ac:picMkLst>
            <pc:docMk/>
            <pc:sldMk cId="3472046963" sldId="289"/>
            <ac:picMk id="13" creationId="{45DA2FE2-9E0D-44AA-9439-230353C67505}"/>
          </ac:picMkLst>
        </pc:picChg>
      </pc:sldChg>
    </pc:docChg>
  </pc:docChgLst>
</pc:chgInfo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13961-3466-48B1-B1D1-3F4E9D42F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0E0371-BFF3-4E7E-B134-4DBCB85F8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877177-2CC2-479B-BB86-392EDC413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1BC722-3184-43EE-AB09-5FE8F12FD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2ED612-11E0-4653-8AF3-B8EA400E8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438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53690-4BF1-4E37-ABFC-C2F913279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F05588-B44E-414C-9858-9A124BFD6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C8A2F5-137F-40DC-810D-ECEE0857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76A34-62D8-46A2-86BB-393B7EF89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50B85-5867-4827-8BAF-9581169DD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98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8056321-8447-467F-82A4-F3F0B12E97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DF07D7-B5DF-44AF-BA76-EA79B03A4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38CD9-267A-4369-B0EF-3308BFEE3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4A34F-84F6-4544-8D9D-2BBB60C59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4697DF-9621-4853-82F9-58E368491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4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EEC9EE-59A3-41D8-B271-C2B611382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38114D-BB32-44B9-9930-C12BA6B0E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3DF13-4439-4912-90C3-36D69A03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DBAA1-609A-4CF8-BB5E-807CD9BD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3FEF1-1E02-47B9-887B-D8E7F9711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754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CC196C-CBA5-41CB-A1AB-BF8154AF6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333ADE-65E7-4511-8B40-140D3786E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0D8EAB-CB4E-48D7-A6E3-25F976A82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8073FD-A6C6-424C-9B35-14F2E48A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8A0ABE-FBA7-459C-BD07-2220C427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49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C967B3-46B6-4D17-B562-429FC548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5139E6-7C9D-4E41-9971-7F613D6D43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0309E4-5FFC-4D63-821E-557EE236E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8D4783-953B-4BC8-B385-514B4DB3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752286-A2A1-40A7-AFB8-2D2D6E03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93F923-493E-474C-9803-F405B389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8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C0867-CCAE-483C-B998-7A6B7932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AD27DF-8987-428E-AA77-459F711C0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7B1581-B4FC-44F3-86AF-86F1CD821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C8537C-69A1-4AE0-80DB-4B84B36E8F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50DD2A9-A5E5-42B8-B416-25A419A72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270CE6-D248-4D42-A88C-CA34FF69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9D4109D-FBE6-4D88-81E6-3E6CA586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6C5C0C6-721F-417D-8EB6-225D90557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4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19426-F1EB-407B-BD55-E2BE6C5A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0428D1-E033-4DC8-B18C-623CC7C5C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A988D6-8312-4AC7-9939-322796FDF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94BE74B-8793-4BCB-8BCD-97A8D549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2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A82FD16-F246-4233-81AC-0E5C4E60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DF8000-EDB1-4DA2-9385-6645E6D27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20DD14-ECF3-4928-950E-551802EE0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21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576B5-8CD9-49D6-BB60-E71C1576D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149772-AF37-451B-8399-D705B2504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62A2688-3637-43BF-BB77-61A4BA307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C1778C-4EC3-445A-B776-4E7063E2F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57B478-A2C1-41F8-B06E-CE5FBA70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E462CE-4DD9-4BE3-B8D6-0614456C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745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280620-AB0A-400F-A900-08D831072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F39462-ABD4-42FD-833B-6A33ED12E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FDE051-859A-4126-8CBC-1302A6B16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21E0F5-B853-4409-865A-E8C4649F2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9362FA-0543-4F81-A297-86AB30FE7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802ED-CEA5-44DC-BD2D-91E0BB88A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192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FE004F-D0AD-4EC2-ACB9-3DCBA10C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9F562C-9822-4F6A-9FD5-E1962431D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2E807D-BCCD-4E30-A1A1-68B8B2FEF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A9A43-500E-431D-92B4-49C417C3D821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A906E8-EDED-4775-9606-2EEFF3925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56A365-458F-4702-AF0E-9285B0B7F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41A93-5B1E-452C-BD17-D1A09EF0E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408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28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tags" Target="../tags/tag31.xml"/><Relationship Id="rId7" Type="http://schemas.openxmlformats.org/officeDocument/2006/relationships/image" Target="../media/image29.png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33.png"/><Relationship Id="rId5" Type="http://schemas.openxmlformats.org/officeDocument/2006/relationships/tags" Target="../tags/tag33.xml"/><Relationship Id="rId10" Type="http://schemas.openxmlformats.org/officeDocument/2006/relationships/image" Target="../media/image32.png"/><Relationship Id="rId4" Type="http://schemas.openxmlformats.org/officeDocument/2006/relationships/tags" Target="../tags/tag32.xml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tags" Target="../tags/tag36.xml"/><Relationship Id="rId7" Type="http://schemas.openxmlformats.org/officeDocument/2006/relationships/image" Target="../media/image35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3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7.xml"/><Relationship Id="rId9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tags" Target="../tags/tag40.xml"/><Relationship Id="rId7" Type="http://schemas.openxmlformats.org/officeDocument/2006/relationships/image" Target="../media/image39.pn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1.xml"/><Relationship Id="rId9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tags" Target="../tags/tag44.xml"/><Relationship Id="rId7" Type="http://schemas.openxmlformats.org/officeDocument/2006/relationships/image" Target="../media/image42.png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5.xml"/><Relationship Id="rId9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tags" Target="../tags/tag48.xml"/><Relationship Id="rId7" Type="http://schemas.openxmlformats.org/officeDocument/2006/relationships/image" Target="../media/image45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4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9.xml"/><Relationship Id="rId9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tags" Target="../tags/tag52.xml"/><Relationship Id="rId7" Type="http://schemas.openxmlformats.org/officeDocument/2006/relationships/image" Target="../media/image48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4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3.xml"/><Relationship Id="rId9" Type="http://schemas.openxmlformats.org/officeDocument/2006/relationships/image" Target="../media/image5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tags" Target="../tags/tag56.xml"/><Relationship Id="rId7" Type="http://schemas.openxmlformats.org/officeDocument/2006/relationships/image" Target="../media/image52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image" Target="../media/image5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7.xml"/><Relationship Id="rId9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tags" Target="../tags/tag60.xml"/><Relationship Id="rId7" Type="http://schemas.openxmlformats.org/officeDocument/2006/relationships/image" Target="../media/image55.png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59.png"/><Relationship Id="rId5" Type="http://schemas.openxmlformats.org/officeDocument/2006/relationships/tags" Target="../tags/tag62.xml"/><Relationship Id="rId10" Type="http://schemas.openxmlformats.org/officeDocument/2006/relationships/image" Target="../media/image58.png"/><Relationship Id="rId4" Type="http://schemas.openxmlformats.org/officeDocument/2006/relationships/tags" Target="../tags/tag61.xml"/><Relationship Id="rId9" Type="http://schemas.openxmlformats.org/officeDocument/2006/relationships/image" Target="../media/image5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9.png"/><Relationship Id="rId3" Type="http://schemas.openxmlformats.org/officeDocument/2006/relationships/tags" Target="../tags/tag65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63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image" Target="../media/image62.png"/><Relationship Id="rId5" Type="http://schemas.openxmlformats.org/officeDocument/2006/relationships/tags" Target="../tags/tag67.xml"/><Relationship Id="rId10" Type="http://schemas.openxmlformats.org/officeDocument/2006/relationships/image" Target="../media/image61.png"/><Relationship Id="rId4" Type="http://schemas.openxmlformats.org/officeDocument/2006/relationships/tags" Target="../tags/tag66.xml"/><Relationship Id="rId9" Type="http://schemas.openxmlformats.org/officeDocument/2006/relationships/image" Target="../media/image6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65.png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image" Target="../media/image64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image" Target="../media/image63.png"/><Relationship Id="rId5" Type="http://schemas.openxmlformats.org/officeDocument/2006/relationships/tags" Target="../tags/tag73.xml"/><Relationship Id="rId15" Type="http://schemas.openxmlformats.org/officeDocument/2006/relationships/image" Target="../media/image66.png"/><Relationship Id="rId10" Type="http://schemas.openxmlformats.org/officeDocument/2006/relationships/image" Target="../media/image62.png"/><Relationship Id="rId4" Type="http://schemas.openxmlformats.org/officeDocument/2006/relationships/tags" Target="../tags/tag72.xml"/><Relationship Id="rId9" Type="http://schemas.openxmlformats.org/officeDocument/2006/relationships/image" Target="../media/image55.png"/><Relationship Id="rId14" Type="http://schemas.openxmlformats.org/officeDocument/2006/relationships/image" Target="../media/image5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tags" Target="../tags/tag78.xml"/><Relationship Id="rId7" Type="http://schemas.openxmlformats.org/officeDocument/2006/relationships/image" Target="../media/image68.png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6" Type="http://schemas.openxmlformats.org/officeDocument/2006/relationships/image" Target="../media/image6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9.xml"/><Relationship Id="rId9" Type="http://schemas.openxmlformats.org/officeDocument/2006/relationships/image" Target="../media/image7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tags" Target="../tags/tag82.xml"/><Relationship Id="rId7" Type="http://schemas.openxmlformats.org/officeDocument/2006/relationships/image" Target="../media/image72.png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image" Target="../media/image7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3.xml"/><Relationship Id="rId9" Type="http://schemas.openxmlformats.org/officeDocument/2006/relationships/image" Target="../media/image7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tags" Target="../tags/tag86.xml"/><Relationship Id="rId7" Type="http://schemas.openxmlformats.org/officeDocument/2006/relationships/image" Target="../media/image76.png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image" Target="../media/image7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7.xml"/><Relationship Id="rId9" Type="http://schemas.openxmlformats.org/officeDocument/2006/relationships/image" Target="../media/image7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tags" Target="../tags/tag90.xml"/><Relationship Id="rId7" Type="http://schemas.openxmlformats.org/officeDocument/2006/relationships/image" Target="../media/image79.pn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83.png"/><Relationship Id="rId5" Type="http://schemas.openxmlformats.org/officeDocument/2006/relationships/tags" Target="../tags/tag92.xml"/><Relationship Id="rId10" Type="http://schemas.openxmlformats.org/officeDocument/2006/relationships/image" Target="../media/image82.png"/><Relationship Id="rId4" Type="http://schemas.openxmlformats.org/officeDocument/2006/relationships/tags" Target="../tags/tag91.xml"/><Relationship Id="rId9" Type="http://schemas.openxmlformats.org/officeDocument/2006/relationships/image" Target="../media/image8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tags" Target="../tags/tag95.xml"/><Relationship Id="rId7" Type="http://schemas.openxmlformats.org/officeDocument/2006/relationships/image" Target="../media/image85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image" Target="../media/image8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6.xml"/><Relationship Id="rId9" Type="http://schemas.openxmlformats.org/officeDocument/2006/relationships/image" Target="../media/image8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tags" Target="../tags/tag99.xml"/><Relationship Id="rId7" Type="http://schemas.openxmlformats.org/officeDocument/2006/relationships/image" Target="../media/image89.png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image" Target="../media/image8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0.xml"/><Relationship Id="rId9" Type="http://schemas.openxmlformats.org/officeDocument/2006/relationships/image" Target="../media/image9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tags" Target="../tags/tag103.xml"/><Relationship Id="rId7" Type="http://schemas.openxmlformats.org/officeDocument/2006/relationships/image" Target="../media/image93.png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image" Target="../media/image9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4.xml"/><Relationship Id="rId9" Type="http://schemas.openxmlformats.org/officeDocument/2006/relationships/image" Target="../media/image9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png"/><Relationship Id="rId3" Type="http://schemas.openxmlformats.org/officeDocument/2006/relationships/tags" Target="../tags/tag107.xml"/><Relationship Id="rId7" Type="http://schemas.openxmlformats.org/officeDocument/2006/relationships/image" Target="../media/image96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00.png"/><Relationship Id="rId5" Type="http://schemas.openxmlformats.org/officeDocument/2006/relationships/tags" Target="../tags/tag109.xml"/><Relationship Id="rId10" Type="http://schemas.openxmlformats.org/officeDocument/2006/relationships/image" Target="../media/image99.png"/><Relationship Id="rId4" Type="http://schemas.openxmlformats.org/officeDocument/2006/relationships/tags" Target="../tags/tag108.xml"/><Relationship Id="rId9" Type="http://schemas.openxmlformats.org/officeDocument/2006/relationships/image" Target="../media/image9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tags" Target="../tags/tag112.xml"/><Relationship Id="rId7" Type="http://schemas.openxmlformats.org/officeDocument/2006/relationships/image" Target="../media/image100.png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image" Target="../media/image99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3.xml"/><Relationship Id="rId9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tags" Target="../tags/tag116.xml"/><Relationship Id="rId7" Type="http://schemas.openxmlformats.org/officeDocument/2006/relationships/image" Target="../media/image103.png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07.png"/><Relationship Id="rId5" Type="http://schemas.openxmlformats.org/officeDocument/2006/relationships/tags" Target="../tags/tag118.xml"/><Relationship Id="rId10" Type="http://schemas.openxmlformats.org/officeDocument/2006/relationships/image" Target="../media/image106.png"/><Relationship Id="rId4" Type="http://schemas.openxmlformats.org/officeDocument/2006/relationships/tags" Target="../tags/tag117.xml"/><Relationship Id="rId9" Type="http://schemas.openxmlformats.org/officeDocument/2006/relationships/image" Target="../media/image105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tags" Target="../tags/tag121.xml"/><Relationship Id="rId7" Type="http://schemas.openxmlformats.org/officeDocument/2006/relationships/image" Target="../media/image109.png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image" Target="../media/image10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2.xml"/><Relationship Id="rId9" Type="http://schemas.openxmlformats.org/officeDocument/2006/relationships/image" Target="../media/image111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png"/><Relationship Id="rId3" Type="http://schemas.openxmlformats.org/officeDocument/2006/relationships/tags" Target="../tags/tag125.xml"/><Relationship Id="rId7" Type="http://schemas.openxmlformats.org/officeDocument/2006/relationships/image" Target="../media/image113.png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image" Target="../media/image11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6.xml"/><Relationship Id="rId9" Type="http://schemas.openxmlformats.org/officeDocument/2006/relationships/image" Target="../media/image11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tags" Target="../tags/tag129.xml"/><Relationship Id="rId7" Type="http://schemas.openxmlformats.org/officeDocument/2006/relationships/image" Target="../media/image117.png"/><Relationship Id="rId2" Type="http://schemas.openxmlformats.org/officeDocument/2006/relationships/tags" Target="../tags/tag128.xml"/><Relationship Id="rId1" Type="http://schemas.openxmlformats.org/officeDocument/2006/relationships/tags" Target="../tags/tag127.xml"/><Relationship Id="rId6" Type="http://schemas.openxmlformats.org/officeDocument/2006/relationships/image" Target="../media/image11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0.xml"/><Relationship Id="rId9" Type="http://schemas.openxmlformats.org/officeDocument/2006/relationships/image" Target="../media/image119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tags" Target="../tags/tag133.xml"/><Relationship Id="rId7" Type="http://schemas.openxmlformats.org/officeDocument/2006/relationships/image" Target="../media/image120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image" Target="../media/image11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4.xml"/><Relationship Id="rId9" Type="http://schemas.openxmlformats.org/officeDocument/2006/relationships/image" Target="../media/image1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7" Type="http://schemas.openxmlformats.org/officeDocument/2006/relationships/image" Target="../media/image125.png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4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6.xml"/><Relationship Id="rId7" Type="http://schemas.openxmlformats.org/officeDocument/2006/relationships/image" Target="../media/image6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0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13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16.xml"/><Relationship Id="rId7" Type="http://schemas.openxmlformats.org/officeDocument/2006/relationships/image" Target="../media/image15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7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20.xml"/><Relationship Id="rId7" Type="http://schemas.openxmlformats.org/officeDocument/2006/relationships/image" Target="../media/image19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tags" Target="../tags/tag24.xml"/><Relationship Id="rId7" Type="http://schemas.openxmlformats.org/officeDocument/2006/relationships/image" Target="../media/image23.pn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5.xml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11403-6D6E-4C0E-88A5-ECE5C9A89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6872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Interactive Proof IP = PSPACE</a:t>
            </a:r>
            <a:endParaRPr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4F0E17-1E23-4E70-9887-4AD7FE0B2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Instructor: Kuan Cheng</a:t>
            </a:r>
            <a:endParaRPr lang="zh-CN" altLang="en-US" dirty="0"/>
          </a:p>
        </p:txBody>
      </p:sp>
      <p:pic>
        <p:nvPicPr>
          <p:cNvPr id="4" name="Picture 2" descr="Postgraduates Program of Chinese Government Scholarship 2020">
            <a:extLst>
              <a:ext uri="{FF2B5EF4-FFF2-40B4-BE49-F238E27FC236}">
                <a16:creationId xmlns:a16="http://schemas.microsoft.com/office/drawing/2014/main" id="{54DB8DC2-899F-4BA2-8263-B7138E54B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963" y="4574505"/>
            <a:ext cx="3545477" cy="186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38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CC41EA-9AE8-4538-AB01-76D00913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  Given input $\langle \phi, k \rangle$, both $P$ and $V$ construct the polynomial $P_\phi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96667A-BED3-4AF7-9A5E-72BDEC185E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1991360"/>
            <a:ext cx="7985371" cy="291657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The number of satisfying assignments $\#\phi$ of $\phi$ can be computed as&#10;&#10;$\#\phi = \sum_{ b_1 \in \{0, 1\}} \sum_{b_2 \in \{0, 1\}} \ldots \sum_{b_n \in \{0, 1\} } P_\phi (b_1, b_2, \ldots, b_n)$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C9FCC07-7A18-45C2-A752-E653DE6B77F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2960178"/>
            <a:ext cx="8426209" cy="77272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826B98B-077A-4335-AE68-025CAB1E043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" y="4410063"/>
            <a:ext cx="6957867" cy="24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3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BF50-9948-4A87-981E-470F04D19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To start, $P$ sends $V$ a prime number $p$ in the range $(2^n , 2^{2n}]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4E804C15-D861-4C79-8453-47E3A9AD9B5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1879600"/>
            <a:ext cx="7673600" cy="30003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452163D-5857-460E-BE6B-6281B0DAA4D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763519"/>
            <a:ext cx="9143620" cy="249752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Now we think of all variables $x_1 , \ldots, x_n$ to be in the field $F_p$. That is, $\{0, 1, \ldots, p-1\}$ and all&#10;the operations are $\mod p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291A145-2884-4534-A0AB-92ABC49055E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3597154"/>
            <a:ext cx="9145295" cy="60007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We give a general sumcheck protocol for verifying equations in $F_p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1E138CD-B1D1-4247-9E6F-E4F86415A6C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4781112"/>
            <a:ext cx="8344076" cy="2765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C6E6986-F18E-457B-863F-7888780A5685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263" y="5641565"/>
            <a:ext cx="2594743" cy="1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6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8C7EC-0473-4FAE-9D9F-353311FC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Given a degree $d$ polynomial $g(x_1 , \ldots, x_n)$, an integer $k$ and a prime $p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0B40D6E8-4C0A-42E2-95F4-3460B1792CD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9759"/>
            <a:ext cx="8893867" cy="279924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Show an interactive proof for the claim&#10;&#10; $k= \sum_{b_1 \in \{0, 1\}} \sum_{b_2 \in \{0, 1\} } \ldots \sum_{b_n \in \{0, 1\}} g(b_1, b_2, \ldots, b_n)&#10;\mod p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FA6192A7-1AA3-4F84-A90F-4146E977846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32275"/>
            <a:ext cx="7732267" cy="772724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The only property $V$ needs is that $g$ has a $ poly(n)$ size representation, and thus $V$ can&#10;compute $g$ in poly-time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B626D1F-30A4-41EE-B22E-853DDEB09D0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67591"/>
            <a:ext cx="9160381" cy="6000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9CDE867-B019-4569-8B4C-BEFAFB19F7F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530259"/>
            <a:ext cx="7849600" cy="2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1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5D0A0-3EE3-45C5-931C-2B4ACC4F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n interactive proof for the claim &#10;&#10;$k = \sum_{b_1 \in \{0, 1\}} \sum_{b_2 \in \{0, 1 \}} \ldots \sum_{b_n \in \{0, 1\}} g(b_1, b_2, \ldots, b_n) \mod p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9D73027-D607-4F21-801C-B2D112A61A3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1818639"/>
            <a:ext cx="7732267" cy="776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Observation: if fix $x_2 = b_2, x_3 = b_3, \ldots, x_n = b_n,$ then $g(x_1, b_2, \ldots, b_n)$ is a degree $d$ univariate&#10;polynomial in $x_1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B7C35294-35C8-4B33-989C-0D534DE8508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3128962"/>
            <a:ext cx="9158705" cy="600076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Thus, $h(x_1)= \sum_{b_2 \in \{0, 1\}} \ldots \sum_{b_n \in \{0, 1\}} g(x_1, b_2, \ldots, b_n)$ is also a degree $d$ univariate polynomial&#10;in $x_1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23B2103-7A71-44DD-A6D9-160E69AFC56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4263285"/>
            <a:ext cx="9167086" cy="60007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If the claim is true, then we must have $h(0)+h(1)=k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BC66FA8-D059-4F79-A7E6-4DA7FE87F7B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" y="5397608"/>
            <a:ext cx="7033295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8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07A46-3686-4626-BBEA-D221E5EC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n interactive proof for the claim &#10;&#10;$k = \sum_{b_1 \in \{0, 1\}}  \sum_{b_2 \in \{0, 1\}} \ldots \sum_{b_n \in \{0, 1\}} g(b_1, b_2, \ldots, b_n) \mod p$.&#10;\end{itemize}&#10;&#10;&#10;\end{document}" title="IguanaTex Bitmap Display">
            <a:extLst>
              <a:ext uri="{FF2B5EF4-FFF2-40B4-BE49-F238E27FC236}">
                <a16:creationId xmlns:a16="http://schemas.microsoft.com/office/drawing/2014/main" id="{D99A6AA4-3966-4EF7-85A4-4719725AEF2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1899919"/>
            <a:ext cx="7732267" cy="776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D8CB0B6-DFC2-48C9-B363-EAB18D00D3B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3087057"/>
            <a:ext cx="6101333" cy="3419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3812B0-C11A-42A6-8AB4-4F048D91C23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4182005"/>
            <a:ext cx="9158705" cy="943696"/>
          </a:xfrm>
          <a:prstGeom prst="rect">
            <a:avLst/>
          </a:prstGeom>
        </p:spPr>
      </p:pic>
      <p:pic>
        <p:nvPicPr>
          <p:cNvPr id="13" name="图片 12" descr="\documentclass{article}&#10;\usepackage{amsmath, amsfonts}&#10;\pagestyle{empty}&#10;\begin{document}&#10;&#10;\begin{itemize}&#10;&#10;\item  $P$: send some polynomial $s_1(x_1)$ that is supposed to be $h(x_1)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8EC1946-B473-4754-A607-EA6C7A53607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5882058"/>
            <a:ext cx="7817752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6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1493A7-D993-4FCE-AFA3-A2199293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4" name="图片 3" descr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6A2ED23E-7C7B-406A-95B9-0D299F5BAF4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8177"/>
            <a:ext cx="6101333" cy="341943"/>
          </a:xfrm>
          <a:prstGeom prst="rect">
            <a:avLst/>
          </a:prstGeom>
        </p:spPr>
      </p:pic>
      <p:pic>
        <p:nvPicPr>
          <p:cNvPr id="5" name="图片 4" descr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1)$ (The $d+1$ coefficients)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B4D2CCD2-E370-4443-882F-B22244D2641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56349"/>
            <a:ext cx="9158705" cy="947048"/>
          </a:xfrm>
          <a:prstGeom prst="rect">
            <a:avLst/>
          </a:prstGeom>
        </p:spPr>
      </p:pic>
      <p:pic>
        <p:nvPicPr>
          <p:cNvPr id="6" name="图片 5" descr="\documentclass{article}&#10;\usepackage{amsmath, amsfonts}&#10;\pagestyle{empty}&#10;\begin{document}&#10;&#10;\begin{itemize}&#10;&#10;\item  $P$: send some polynomial $s_1(x_1)$ that is supposed to be $h(x_1)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FC16578B-F595-4061-A778-ADA46060E43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5553"/>
            <a:ext cx="7817752" cy="2799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5CCD9E-2461-4496-9C60-97BAFE3A182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5027633"/>
            <a:ext cx="9160381" cy="158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69832-63A6-43FD-9393-554AA5FC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 &#10;\item Main idea: $V $ cannot compute the sum by himself, so ask $P$ for help by requiring $h(x_1)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2AB89EC-4140-4661-BC27-C23C6B29700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7839"/>
            <a:ext cx="9163733" cy="600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However, $ P$ may cheat by sending some $s_1(x_1) \neq h(x_1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96D7FB99-DDC8-442A-BB14-D22F86E9BBB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83838"/>
            <a:ext cx="7040000" cy="279924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So $V$ pick a random $a$ in $F_p$ and check &#10;&#10;$s_1(a) = h(a) = \sum_{b_2 \in \{0, 1\}} \ldots \sum_{b_n \in \{0, 1\}} g(a, b_2, \ldots, b_n)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4A54D1F-526B-452F-8265-5EC637EAB6E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94239"/>
            <a:ext cx="6817067" cy="772724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If $P$ cheats, then each time there is some probability of catching $P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E33669DC-AB3D-4618-ADFC-0B229DC5564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297440"/>
            <a:ext cx="8471467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3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C2C6D2-98C3-4771-8C54-41440ECB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A242C06-D13A-4C4E-982B-669B03231D3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2" y="1910079"/>
            <a:ext cx="8377602" cy="77104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If (*) holds, certainly $P$ can convince $V$ to accept by sending the correct polynomials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D52B162B-7444-4618-8239-1CDB5E0CC6E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3175195"/>
            <a:ext cx="9153676" cy="6000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F6BFD6A-372F-4BC1-9BE9-F1E10C69CF0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4269338"/>
            <a:ext cx="8380953" cy="276572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Proof by induction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89BFFD3-EED1-44F3-B717-238BAC5209E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5039977"/>
            <a:ext cx="2608152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5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/>
              <a:t> protocol </a:t>
            </a:r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1891071"/>
            <a:ext cx="9150325" cy="2765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04AA6C7-E556-4BB2-A1D4-6A390BEA45B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2962787"/>
            <a:ext cx="5399009" cy="251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D52FBE-810C-4405-92F7-0B51B2CD882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4009360"/>
            <a:ext cx="8191543" cy="2531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3234E32-3F56-46B5-A6A6-4648AEB2B37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5055933"/>
            <a:ext cx="9151999" cy="61013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98DABE4-D3C2-4A68-B548-6982F53A1BA9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740" y="224553"/>
            <a:ext cx="6593828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1891071"/>
            <a:ext cx="9150325" cy="2765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C499D3A-B58C-4F12-B5E0-269713E6FA2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70" y="2707837"/>
            <a:ext cx="9148647" cy="6101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B5C6FA-B6BA-46C3-80B2-A7594E4CE00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4210015"/>
            <a:ext cx="8694400" cy="28830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CA386F3-DF9B-4214-9036-2D78E2B9C59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5047659"/>
            <a:ext cx="6173410" cy="251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4201C9-5174-44F4-BEEC-658921B12383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5860951"/>
            <a:ext cx="9162057" cy="63192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66CBF4F-6D03-4C4B-8377-EEDA08EB89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740" y="224553"/>
            <a:ext cx="6593828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6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44FCA-3D76-45F8-96FA-9B3900BDE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8C314-3D88-4E95-8179-A53F75231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IP for </a:t>
            </a:r>
            <a:r>
              <a:rPr lang="en-US" altLang="zh-CN" dirty="0" err="1"/>
              <a:t>coNP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IP = PSPACE.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891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BBBA3-4AE0-46D1-89E2-350C9DA4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BFE88F-5A86-453B-9248-FA2343FBDD0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1989845"/>
            <a:ext cx="9150325" cy="27657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CA386F3-DF9B-4214-9036-2D78E2B9C59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2906828"/>
            <a:ext cx="6173410" cy="251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4201C9-5174-44F4-BEEC-658921B1238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37" y="5068595"/>
            <a:ext cx="9162057" cy="6319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3E6A24D-4B0F-457A-974B-9398E5B793E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47" y="3736662"/>
            <a:ext cx="3395963" cy="27657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AE29F5A-D210-428C-8E22-CDB11F9336FD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47" y="4295750"/>
            <a:ext cx="5754362" cy="19443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202194B-B6B0-498F-9FD9-2258DD681AFD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96" y="365125"/>
            <a:ext cx="6593828" cy="28114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1C4B7490-2592-4E2B-AC16-9DB5E6508BA0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510" y="1157481"/>
            <a:ext cx="6288000" cy="28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6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31FDE-BF56-43DE-BE9C-A87A80C6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Sumcheck</a:t>
            </a:r>
            <a:r>
              <a:rPr lang="en-US" altLang="zh-CN" dirty="0"/>
              <a:t> protocol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9FED59-C2B1-4886-AB3B-CBB7063055B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2163425"/>
            <a:ext cx="7242819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8C755C1-27B4-4D2E-9B09-A8615276C7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3257190"/>
            <a:ext cx="7730590" cy="34361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1457E9-C460-4978-BDC5-FC512FC874B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4443146"/>
            <a:ext cx="4659809" cy="201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35B0A9B-7551-40F4-9F06-0EB7324E408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25" y="5486626"/>
            <a:ext cx="1843809" cy="22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9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C43A3-8450-4B63-B0EC-A6776B31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Generalize to TQBF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F4C77A-6C6C-4C7B-A9D0-25C5DBA8F14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2048387"/>
            <a:ext cx="6426514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28972A5-D263-4017-9F34-400C4A87F9F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9" y="2933290"/>
            <a:ext cx="3657447" cy="2514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EDBCC99-D103-4519-8E48-545F3E8A90B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3818193"/>
            <a:ext cx="8981028" cy="2514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36A2C70-C52D-4477-AF19-9854D4E5423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48" y="4703096"/>
            <a:ext cx="4689981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9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ABA2C5-FDCD-468E-A4E2-244ADA70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B43E864-CF72-4FFE-801C-92AC91E80DD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1940233"/>
            <a:ext cx="9155352" cy="6017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B883D6-92CC-4813-95A7-7601B759758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3011949"/>
            <a:ext cx="5668876" cy="2765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0C330D5-F0AD-420E-8286-6F9A5C64241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58" y="3761838"/>
            <a:ext cx="8679314" cy="27489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342C42D-974F-46B2-9CE6-1A39D03AA14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277" y="4546422"/>
            <a:ext cx="6947808" cy="3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8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98A077-B5BE-461F-AB2A-76CAF80C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5267A3-3DFB-47E4-A46F-8116EE834CA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619" y="1960539"/>
            <a:ext cx="9581099" cy="6051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8B8AEE3-E707-4C7A-8D2B-03B694ED991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27" y="2835628"/>
            <a:ext cx="9155353" cy="5933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24D7B7-CF67-4B63-95E7-6679BE5A8B2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27" y="3960470"/>
            <a:ext cx="8263619" cy="2799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37A7C12-B07E-47E6-ABB4-18D66AF0811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69" y="4771864"/>
            <a:ext cx="8119467" cy="25142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03E867E-FA85-468E-8FAD-B60E1341254C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019" y="776477"/>
            <a:ext cx="4443428" cy="25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3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C5EB97-4D9B-4CBD-B632-23EC253B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4B4926-CBD5-48EC-99C1-4DF92F93BCC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4" y="2805470"/>
            <a:ext cx="4728533" cy="2497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0F23B17-927B-4E76-9E40-7C856A3484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6" y="3802779"/>
            <a:ext cx="8461411" cy="2916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430C473-BF1F-472C-92A9-D49B5C4E81A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94" y="4841993"/>
            <a:ext cx="9162056" cy="61013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3BF6153-71DA-4404-B621-12BCE67509B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619" y="1960539"/>
            <a:ext cx="8900566" cy="3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82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9DC8F-92DE-4C09-BDAB-EF328400F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0AD8302-B6DD-4BEB-BDED-5A8DCE77411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1920567"/>
            <a:ext cx="9162055" cy="54476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07BAC39-4837-49B0-807B-BBC98B1251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2936014"/>
            <a:ext cx="9277715" cy="122194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6524805-B20B-4A20-8D8D-92B1C152BD5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4628644"/>
            <a:ext cx="7666895" cy="2782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1374E50-3B34-48F6-8B2D-B1ED70AF18F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3" y="5403285"/>
            <a:ext cx="9760456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1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DAA73F-4BB7-468E-A228-33F775677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6F7B0F-EBBA-423E-A264-FD3C86D7F95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2057207"/>
            <a:ext cx="6538819" cy="2547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24AB0B7-3B5A-45FC-8AE2-0D93760007D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2952955"/>
            <a:ext cx="10243200" cy="2765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329E040-9367-45D8-925E-D8A941B0BEC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3870494"/>
            <a:ext cx="10243200" cy="27657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AF9302E-022E-4721-8951-8BFDD0A891F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6" y="4788033"/>
            <a:ext cx="3769752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1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A21D8-D31A-4246-B7A7-01AD5E33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82CDFCF-3393-4609-80BF-C0BDD6C7E73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1893977"/>
            <a:ext cx="7537828" cy="34361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CB666D3-0016-4180-90E1-9B5664F29BF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2865330"/>
            <a:ext cx="9626362" cy="60175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D2F1418-2404-4A88-AB7C-4CC73949FDC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4094816"/>
            <a:ext cx="9163733" cy="58499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431F6B7-0D9E-4914-BD7A-CBCF8488EB0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3" y="5307540"/>
            <a:ext cx="9162056" cy="61013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0A43A824-1F36-46D2-B2E9-04ECE1CCAC19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886" y="6162839"/>
            <a:ext cx="6424381" cy="2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9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A21D8-D31A-4246-B7A7-01AD5E33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431F6B7-0D9E-4914-BD7A-CBCF8488EB0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71" y="1896828"/>
            <a:ext cx="9162056" cy="61013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0A43A824-1F36-46D2-B2E9-04ECE1CCAC1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734" y="2752127"/>
            <a:ext cx="6424381" cy="29409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39AAADF-97D8-4F7D-8F5E-FAC9096F5FD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71" y="3568400"/>
            <a:ext cx="6557256" cy="2514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CB85747-0825-4341-B614-3597ADFF02A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727" y="4107661"/>
            <a:ext cx="9001144" cy="6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3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CA8F79-F79E-405C-8D63-96FF0668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7" name="图片 6" descr="\documentclass{article}&#10;\usepackage{amsmath, amsfonts}&#10;\pagestyle{empty}&#10;\begin{document}&#10;&#10;\begin{itemize}&#10;&#10;\item  We know $\neg$3SAT is coNP-complete.&#10; &#10;\end{itemize}&#10;&#10;&#10;\end{document}" title="IguanaTex Bitmap Display">
            <a:extLst>
              <a:ext uri="{FF2B5EF4-FFF2-40B4-BE49-F238E27FC236}">
                <a16:creationId xmlns:a16="http://schemas.microsoft.com/office/drawing/2014/main" id="{5D773A5C-4644-4486-B35F-DDDD25D8222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65438"/>
            <a:ext cx="4596114" cy="253105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We give a public coin interactive proof for $\neg$3SAT with $n$ rounds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7356489E-7357-4CF6-9405-8EA0001E027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52560"/>
            <a:ext cx="8216686" cy="256457"/>
          </a:xfrm>
          <a:prstGeom prst="rect">
            <a:avLst/>
          </a:prstGeom>
        </p:spPr>
      </p:pic>
      <p:pic>
        <p:nvPicPr>
          <p:cNvPr id="13" name="图片 12" descr="\documentclass{article}&#10;\usepackage{amsmath, amsfonts}&#10;\pagestyle{empty}&#10;\begin{document}&#10;&#10;\begin{itemize}&#10;&#10;\item $ n $: number of variables in the given 3CNF formula $\phi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12C6521F-F60C-4192-876E-B6967DD13E7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936874"/>
            <a:ext cx="6709790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8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A587C-F658-4E7E-A3A2-FBCF66C3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DC61D71C-0E72-411D-B5F4-11C20435645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40" y="1930400"/>
            <a:ext cx="8583773" cy="2899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F20B221-CD0F-4962-95A1-D43B0D202E8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2834968"/>
            <a:ext cx="8585448" cy="251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4CF9018-21AB-4272-8B20-A72D5868F79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3714392"/>
            <a:ext cx="3320533" cy="22963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2AB021F-C82A-4C7D-B0E8-C43A77EFFED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9" y="4572026"/>
            <a:ext cx="9157028" cy="588343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EAB5210A-CD53-45B0-84D4-C2FC2FD9483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621" y="2373923"/>
            <a:ext cx="6899810" cy="2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5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A3BB66-76B7-4159-85A6-A333275A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</a:t>
            </a:r>
            <a:endParaRPr lang="zh-CN" altLang="en-US" dirty="0"/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F3CAAC06-242F-4701-97D6-89E6D03D7AD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666" y="3363566"/>
            <a:ext cx="7526098" cy="323505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BB813556-3775-487E-9120-B3718F8080FA}"/>
              </a:ext>
            </a:extLst>
          </p:cNvPr>
          <p:cNvSpPr/>
          <p:nvPr/>
        </p:nvSpPr>
        <p:spPr>
          <a:xfrm>
            <a:off x="2005781" y="2576512"/>
            <a:ext cx="3637935" cy="255639"/>
          </a:xfrm>
          <a:prstGeom prst="rightArrow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9BE2F3C-44D9-4BAC-9016-31CBAB2010FA}"/>
              </a:ext>
            </a:extLst>
          </p:cNvPr>
          <p:cNvCxnSpPr>
            <a:cxnSpLocks/>
          </p:cNvCxnSpPr>
          <p:nvPr/>
        </p:nvCxnSpPr>
        <p:spPr>
          <a:xfrm>
            <a:off x="2528539" y="3893574"/>
            <a:ext cx="197463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箭头: 右 18">
            <a:extLst>
              <a:ext uri="{FF2B5EF4-FFF2-40B4-BE49-F238E27FC236}">
                <a16:creationId xmlns:a16="http://schemas.microsoft.com/office/drawing/2014/main" id="{5A090369-926E-422A-B993-FCB1ADF3C93F}"/>
              </a:ext>
            </a:extLst>
          </p:cNvPr>
          <p:cNvSpPr/>
          <p:nvPr/>
        </p:nvSpPr>
        <p:spPr>
          <a:xfrm rot="5400000">
            <a:off x="3195489" y="4483503"/>
            <a:ext cx="983213" cy="235975"/>
          </a:xfrm>
          <a:prstGeom prst="rightArrow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3B153A3-BCBC-4FC9-B537-286784134B6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285" y="5548672"/>
            <a:ext cx="1863619" cy="531809"/>
          </a:xfrm>
          <a:prstGeom prst="rect">
            <a:avLst/>
          </a:prstGeom>
        </p:spPr>
      </p:pic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ECAAA50A-589F-4D13-A7C1-FA3C8BF1F2C4}"/>
              </a:ext>
            </a:extLst>
          </p:cNvPr>
          <p:cNvCxnSpPr>
            <a:cxnSpLocks/>
          </p:cNvCxnSpPr>
          <p:nvPr/>
        </p:nvCxnSpPr>
        <p:spPr>
          <a:xfrm>
            <a:off x="4618904" y="3706761"/>
            <a:ext cx="493870" cy="1386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3" name="图片 32">
            <a:extLst>
              <a:ext uri="{FF2B5EF4-FFF2-40B4-BE49-F238E27FC236}">
                <a16:creationId xmlns:a16="http://schemas.microsoft.com/office/drawing/2014/main" id="{2B3C1D93-9EE7-4FEC-B39A-F75339790F7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904" y="5279910"/>
            <a:ext cx="2115047" cy="480000"/>
          </a:xfrm>
          <a:prstGeom prst="rect">
            <a:avLst/>
          </a:prstGeom>
        </p:spPr>
      </p:pic>
      <p:pic>
        <p:nvPicPr>
          <p:cNvPr id="8" name="图片 7" descr="\documentclass{article}&#10;\usepackage{amsmath, amsfonts}&#10;\pagestyle{empty}&#10;\begin{document}&#10;&#10;Let $g$ be the function of the previously fixed variables&#10;&#10;&#10;\end{document}" title="IguanaTex Bitmap Display">
            <a:extLst>
              <a:ext uri="{FF2B5EF4-FFF2-40B4-BE49-F238E27FC236}">
                <a16:creationId xmlns:a16="http://schemas.microsoft.com/office/drawing/2014/main" id="{24602CB5-DB7D-196F-45A2-88EC8D0FE3E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203" y="6080481"/>
            <a:ext cx="5338971" cy="20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7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5" name="图片 4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consider &#10;&#10;$U(x_1, x_2, \ldots, x_l) = \mathsf{OP}(g(x_1, x_2, \ldots, x_l, x_t))$, where $\mathsf{OP}$ is $\forall &#10;x_t , \exists x_t$ or $L_t$.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117542B1-9106-03F4-D3E0-A7AD5BEABCE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20" y="1871397"/>
            <a:ext cx="8734621" cy="705676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29EE6E2E-B952-46CE-A88F-94DFAEB5C92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3093260"/>
            <a:ext cx="5727542" cy="27657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9F8B203D-BEBB-43AF-B658-A231593E95D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4083439"/>
            <a:ext cx="9158702" cy="6101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F022A87-496A-4EE9-B242-8FF21D10CF4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5211434"/>
            <a:ext cx="9165404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4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5" name="图片 4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t$.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D08FCD36-4B5A-8F30-6CE0-E30F8E9ACAB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1871403"/>
            <a:ext cx="10033674" cy="59672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1C0F4ED-136C-4168-BAA3-A972481E2CE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2982451"/>
            <a:ext cx="9162056" cy="58499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646F3E8-F2DF-40DD-B39F-F50B5A28DA6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4083439"/>
            <a:ext cx="9158701" cy="6101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90A585A-0118-4B1D-BB2B-1254E1F8D7E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67" y="5211434"/>
            <a:ext cx="9165402" cy="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2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08409-C8E9-455D-9374-F7AB5B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9" name="图片 8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t$.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5201C974-3806-1ECF-11EC-31180791249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19" y="1871403"/>
            <a:ext cx="10033674" cy="596724"/>
          </a:xfrm>
          <a:prstGeom prst="rect">
            <a:avLst/>
          </a:prstGeom>
        </p:spPr>
      </p:pic>
      <p:pic>
        <p:nvPicPr>
          <p:cNvPr id="11" name="图片 10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Let $d \leq poly(n)$ be the degree of each $x_t$ in $U$.&#10;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8BBFC141-2786-FF9D-F8E2-8945E8D5911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20" y="2982451"/>
            <a:ext cx="9125179" cy="586666"/>
          </a:xfrm>
          <a:prstGeom prst="rect">
            <a:avLst/>
          </a:prstGeom>
        </p:spPr>
      </p:pic>
      <p:pic>
        <p:nvPicPr>
          <p:cNvPr id="17" name="图片 16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L_t$ : in this case $t   \le l$. $P$ sends a low degree   polynomial $s(x_t)$ supposed to be $g(a_1, a_2, \ldots, a_{t-1}, x_t, a_{t+1}, \ldots,a_l )$.&#10;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7A121D8E-65B1-5B2F-4E44-A9DD6DF33C4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22" y="4083443"/>
            <a:ext cx="9125174" cy="613485"/>
          </a:xfrm>
          <a:prstGeom prst="rect">
            <a:avLst/>
          </a:prstGeom>
        </p:spPr>
      </p:pic>
      <p:pic>
        <p:nvPicPr>
          <p:cNvPr id="20" name="图片 19" descr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V$ checks if $a_t s(1) + (1-a_t) s(0)=c$. If not reject; otherwise pick a random $a$ in $F_p$ and ask $P$ to&#10;prove $s(a)=g(a_1, a_2, \ldots, a_{t-1}, a, a_{t+1}, \ldots, a_l)$.&#10;&#10;\end{itemize}&#10;&#10;&#10;\end{document}&#10;" title="IguanaTex Bitmap Display">
            <a:extLst>
              <a:ext uri="{FF2B5EF4-FFF2-40B4-BE49-F238E27FC236}">
                <a16:creationId xmlns:a16="http://schemas.microsoft.com/office/drawing/2014/main" id="{FA72EDBA-F1BC-959D-9D68-3478819CE55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71" y="5209570"/>
            <a:ext cx="9121829" cy="62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3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FCBF74-F826-4B59-964B-300E12409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Protocol for TQBF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B6FB0A-DDDF-4597-84A0-93DE5F5E301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5" y="2323690"/>
            <a:ext cx="7175771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5DE08E-D963-4E0A-98DC-CC9B4777786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5" y="3177572"/>
            <a:ext cx="2304762" cy="2514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4FD234-9FE1-46BD-B019-2B48F9D2794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976" y="4031454"/>
            <a:ext cx="9152002" cy="61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04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72AF7C-D11A-4BD9-A6C9-3254CE769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Multi-Prover Interactive Proof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2F5A74-50B9-4C37-B255-0EB68C5C8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Previously, there is one prover and one verifier. </a:t>
            </a:r>
          </a:p>
          <a:p>
            <a:endParaRPr lang="en-US" altLang="zh-CN" dirty="0"/>
          </a:p>
          <a:p>
            <a:r>
              <a:rPr lang="en-US" altLang="zh-CN" dirty="0"/>
              <a:t>Can generalize to more than one prover. </a:t>
            </a:r>
          </a:p>
          <a:p>
            <a:endParaRPr lang="en-US" altLang="zh-CN" dirty="0"/>
          </a:p>
          <a:p>
            <a:r>
              <a:rPr lang="en-US" altLang="zh-CN" dirty="0"/>
              <a:t>Provers may communicate before the protocol to fix a strategy, but cannot communicate during the protocol (cannot collaborate). </a:t>
            </a:r>
          </a:p>
          <a:p>
            <a:endParaRPr lang="en-US" altLang="zh-CN" dirty="0"/>
          </a:p>
          <a:p>
            <a:r>
              <a:rPr lang="en-US" altLang="zh-CN" dirty="0"/>
              <a:t>Similar to interrogating two suspects in separate rooms.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374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5BBBE-D3ED-481C-822F-2E1CD287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altLang="zh-CN" dirty="0"/>
              <a:t>Multi-Prover Interactive Proof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4F2A8F-60F1-4FF9-90A3-03FC9D598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This leads to the class MIP. </a:t>
            </a:r>
          </a:p>
          <a:p>
            <a:endParaRPr lang="en-US" altLang="zh-CN" dirty="0"/>
          </a:p>
          <a:p>
            <a:r>
              <a:rPr lang="en-US" altLang="zh-CN" dirty="0"/>
              <a:t>Turns out for MIP, two provers is equivalent to poly(n) provers.</a:t>
            </a:r>
          </a:p>
          <a:p>
            <a:endParaRPr lang="en-US" altLang="zh-CN" dirty="0"/>
          </a:p>
          <a:p>
            <a:r>
              <a:rPr lang="en-US" altLang="zh-CN" dirty="0"/>
              <a:t>MIP=NEXP (BFL90)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474C5B-ACBA-4125-8E50-84DB66030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9196" y="68437"/>
            <a:ext cx="26670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7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13B887-2F87-49B4-8E9E-0846EB991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How can the prover convince the verifier that $\phi$ has no satisfying assignment?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6F195A2-8167-4EDB-A17A-153D05AA029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8354"/>
            <a:ext cx="9150324" cy="53302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We show how to prove something more general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A48913E7-5B0C-47C2-B198-B0E20939209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91830"/>
            <a:ext cx="6049371" cy="249752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559335B-A6C3-4FD9-B5CE-98B9CB0C2BF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852030"/>
            <a:ext cx="9163733" cy="613486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Show an interactive proof for \#SAT ( $\neg$3SAT is a special case)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4D8FE57-98BE-4657-8152-FC905D52519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075964"/>
            <a:ext cx="8007162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5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5B9C-D183-4756-A580-E8AD8C80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4" name="图片 3" descr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5BDD879-F10D-48AE-AE63-53EBA5A3E34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31790"/>
            <a:ext cx="9163733" cy="613486"/>
          </a:xfrm>
          <a:prstGeom prst="rect">
            <a:avLst/>
          </a:prstGeom>
        </p:spPr>
      </p:pic>
      <p:pic>
        <p:nvPicPr>
          <p:cNvPr id="12" name="图片 11" descr="\documentclass{article}&#10;\usepackage{amsmath, amsfonts}&#10;\pagestyle{empty}&#10;\begin{document}&#10;&#10;\begin{itemize}&#10;&#10;\item   We design an $n$-round protocol that certifies $k$ exactly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3386F64-C070-45B5-892D-D03463B1C33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429000"/>
            <a:ext cx="6904227" cy="253105"/>
          </a:xfrm>
          <a:prstGeom prst="rect">
            <a:avLst/>
          </a:prstGeom>
        </p:spPr>
      </p:pic>
      <p:pic>
        <p:nvPicPr>
          <p:cNvPr id="14" name="图片 13" descr="\documentclass{article}&#10;\usepackage{amsmath, amsfonts}&#10;\pagestyle{empty}&#10;\begin{document}&#10;&#10;\begin{itemize}&#10;&#10;\item   Idea: arithmetization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B7576C2-E5FA-4323-BC55-A3EA39E3512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565829"/>
            <a:ext cx="2908190" cy="19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8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93201D-54CD-4B23-B734-115AE96C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Represent Boolean formulas by polynomials. True: 1, False: 0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93979018-7CB1-4527-9E72-A634D71A3CA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082800"/>
            <a:ext cx="7817752" cy="2531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72AA70B-CC94-4CCF-AF8E-0F8A601F50E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643705"/>
            <a:ext cx="3987657" cy="1572266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Given any 3CNF formula $\phi(x_1 , \ldots, x_n)$ with $m$ clauses and $n$ variables, we introduce $n$&#10;field variables $x_1 , \ldots, x_n$ 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9DD95A6-C927-4592-AEFD-CBC9F0815FB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4671951"/>
            <a:ext cx="9145295" cy="59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6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D72E35-DEFF-4F6E-9981-0D532BA2E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For any clause of size 3 we write an equivalent degree 3 polynomial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CF16A3F-F5AB-4EC5-9650-C624A1F9265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1838960"/>
            <a:ext cx="8510019" cy="253105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Denote the polynomial for the $j$’th clause by $P_j (x_1 , \ldots, x_n)$.&#10;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DC6F04D-C487-4AE2-B091-DD4F68F9A91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2641600"/>
            <a:ext cx="7589790" cy="291657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For every $0, 1$ assignment to $x_1 , \ldots, x_n$, we have $P_j (x_1 , \ldots, x_n) =1$ iff the assignment&#10;satisfies the $j$'th clause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2830A59-A199-4EE9-B676-1083E478206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3482792"/>
            <a:ext cx="9160381" cy="6000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3BDF3C4-C341-4124-A092-1DD37780D8C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41" y="4632403"/>
            <a:ext cx="8121143" cy="121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6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F9AFC-0A1E-40A4-8C7F-D796DE9D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BB435A-F1F0-4370-959B-1396114F5DA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1910080"/>
            <a:ext cx="7626667" cy="335238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$P_\phi (x_1 , \ldots, x_n)$ is $1$ iff the assignment satisfies $\phi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5C37D1-CB5A-487E-B3D8-2F15545F55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2783840"/>
            <a:ext cx="6113067" cy="291657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The degree of $P_\phi$ is at most $3m$.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397C8FB2-32B2-45AD-88A0-F2B98EC2050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1" y="3657600"/>
            <a:ext cx="4177067" cy="2782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F3C497-6406-4982-92F9-CFAD7D5E47E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2" y="4517953"/>
            <a:ext cx="9182172" cy="5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5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D6FB9D-6070-4199-A671-0AC828BC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for ¬ 3SAT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Arithmetization: we have converted a Boolean formula $\phi$ into a polynomial $P_\phi$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159679D1-3994-4139-8FDC-82569367445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1818639"/>
            <a:ext cx="9162057" cy="61516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B50F82F-39FC-41B7-812D-6BF2CCA59A7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2" y="2842333"/>
            <a:ext cx="7385298" cy="2531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4A05FF0-3D39-4725-A7E8-FA01D54E7C9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3837533"/>
            <a:ext cx="9162058" cy="58331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7AEB366-0B53-4829-AE43-EEE6F00A7AE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1" y="4985826"/>
            <a:ext cx="5233067" cy="2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98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2056.243"/>
  <p:tag name="LATEXADDIN" val="\documentclass{article}&#10;\usepackage{amsmath, amsfonts}&#10;\pagestyle{empty}&#10;\begin{document}&#10;&#10;\begin{itemize}&#10;&#10;\item  We know $\neg$3SAT is coNP-complete.&#10; 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7.73905"/>
  <p:tag name="ORIGINALWIDTH" val="1301.087"/>
  <p:tag name="LATEXADDIN" val="\documentclass{article}&#10;\usepackage{amsmath, amsfonts}&#10;\pagestyle{empty}&#10;\begin{document}&#10;&#10;\begin{itemize}&#10;&#10;\item   Idea: arithmetization.&#10;&#10;&#10;\end{itemize}&#10;&#10;&#10;\end{document}"/>
  <p:tag name="IGUANATEXSIZE" val="22"/>
  <p:tag name="IGUANATEXCURSOR" val="11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366.70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L_1 ( L_2 ( \ldots (L_n (p) )))$ is a multilinear polynomial that agrees with $p$ on all $x_1 , \ldots, x_n \in&#10;\{0,1\}$.&#10;&#10;&#10;\end{itemize}&#10;&#10;&#10;\end{document}&#10;"/>
  <p:tag name="IGUANATEXSIZE" val="22"/>
  <p:tag name="IGUANATEXCURSOR" val="147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925.38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$ and $\exists$ can also be viewed as operators on polynomials:&#10;&#10;&#10;\end{itemize}&#10;&#10;&#10;\end{document}&#10;"/>
  <p:tag name="IGUANATEXSIZE" val="22"/>
  <p:tag name="IGUANATEXCURSOR" val="152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582.67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x_i \; p(x_1 , \ldots, x_n) = p(x_1 , \ldots, x_{i-1} , 1, x_{i+1}, \ldots, x_n) \times p(x_1 , \ldots, x_{i-1} , 0, x_{i+1}, \ldots, x_n)$.&#10;&#10;&#10;\end{itemize}&#10;&#10;&#10;\end{document}&#10;"/>
  <p:tag name="IGUANATEXSIZE" val="22"/>
  <p:tag name="IGUANATEXCURSOR" val="15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582.67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exists x_i \; p(x_1 , \ldots, x_n) = p(x_1 , \ldots, x_{i-1} , 1, x_{i+1}, \ldots, x_n) + p(x_1 , \ldots, x_{i-1} , 0, x_{i+1}, \ldots, x_n)$.&#10;&#10;&#10;\end{itemize}&#10;&#10;&#10;\end{document}&#10;"/>
  <p:tag name="IGUANATEXSIZE" val="22"/>
  <p:tag name="IGUANATEXCURSOR" val="159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686.5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We can now rephrase claim (*).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372.32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prod_{b_1 \in \{0, 1\}} \sum_{b_2 \in \{0, 1\} } \ldots \sum_{b_n \in\{0, 1\}} P_\phi(b_1, b_2, \ldots, b_n) = k $ \quad (*)&#10;\end{itemize}&#10;&#10;&#10;\end{document}&#10;"/>
  <p:tag name="IGUANATEXSIZE" val="22"/>
  <p:tag name="IGUANATEXCURSOR" val="156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2164"/>
  <p:tag name="ORIGINALWIDTH" val="4306.71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Rephrase: if we apply a sequence of operators $\forall x_1 \exists x_2 \ldots \exists x_n$ on $P_\phi(x_1, x_2,  \ldots, x_n)$&#10;then we get a (non-zero) number $k$.&#10;&#10;&#10;&#10;\end{itemize}&#10;&#10;&#10;\end{document}&#10;"/>
  <p:tag name="IGUANATEXSIZE" val="22"/>
  <p:tag name="IGUANATEXCURSOR" val="16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9.7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We can insert any arbitrary sequence of linearization operators into this sequence to&#10;make sure all intermediate polynomials have low degree.&#10;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Use $Q= \forall x_1 L_1 \; \exists x_2 L_1 L_2 \; \ldots \; \exists x_n L_1 L_2 \ldots L_n \; P_\phi(x_1, x_2, \ldots, x_n)$. Size $= O(m+n^2)$&#10;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161.6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497.563"/>
  <p:tag name="LATEXADDIN" val="\documentclass{article}&#10;\usepackage{amsmath, amsfonts}&#10;\pagestyle{empty}&#10;\begin{document}&#10;&#10;\begin{itemize}&#10;&#10;\item Represent Boolean formulas by polynomials. True: 1, False: 0&#10;&#10;&#10;\end{itemize}&#10;&#10;&#10;\end{document}"/>
  <p:tag name="IGUANATEXSIZE" val="22"/>
  <p:tag name="IGUANATEXCURSOR" val="17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Use $Q= \forall x_1 L_1 \; \exists x_2 L_1 L_2 \; \ldots \; \exists x_n L_1 L_2 \ldots L_n \; P_\phi(x_1, x_2, \ldots, x_n)$. Size $= O(m+n^2)$&#10;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161.6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933.63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Recall that operator $L_i$ is used to reduce the degree of $x_i$&#10;&#10;\end{itemize}&#10;&#10;&#10;\end{document}&#10;"/>
  <p:tag name="IGUANATEXSIZE" val="22"/>
  <p:tag name="IGUANATEXCURSOR" val="146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10.4612"/>
  <p:tag name="ORIGINALWIDTH" val="4026.99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 &#10;\begin{align*} &amp;L_i (p)(x_1 , \ldots, x_n) \\&#10;= &amp;x_i p(x_1 , \ldots, x_{i-1}, 1, x_{i+1}, \ldots, x_n)+ (1-x_i) p(x_1 , \ldots, x_{i-1}, 0, x_{i+1}, \ldots, x_n)&#10;\end{align*}&#10; &#10;\end{document}&#10;"/>
  <p:tag name="IGUANATEXSIZE" val="22"/>
  <p:tag name="IGUANATEXCURSOR" val="160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9.7338"/>
  <p:tag name="ORIGINALWIDTH" val="3840.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Q = \forall x_1 L_1 \; \exists x_2   L_1 L_2 \; \ldots \; \exists x_n L_1 L_2 \ldots L_n \; P_\phi(x_1, x_2, \ldots, x_n) \neq 0 $ \quad (*)&#10;&#10;\end{itemize}&#10;&#10;&#10;\end{document}&#10;"/>
  <p:tag name="IGUANATEXSIZE" val="22"/>
  <p:tag name="IGUANATEXCURSOR" val="15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841.0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V$: If $n=1$, directly check the equality. If it holds accept; otherwise reject&#10;&#10;&#10;&#10;\end{itemize}&#10;&#10;&#10;\end{document}&#10;"/>
  <p:tag name="IGUANATEXSIZE" val="22"/>
  <p:tag name="IGUANATEXCURSOR" val="145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2.7372"/>
  <p:tag name="ORIGINALWIDTH" val="1485.5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 V$ : If $ n \geq 2$, use recursion.&#10;&#10;&#10;\end{itemize}&#10;&#10;&#10;\end{document}&#10;"/>
  <p:tag name="IGUANATEXSIZE" val="22"/>
  <p:tag name="IGUANATEXCURSOR" val="148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3.2171"/>
  <p:tag name="ORIGINALWIDTH" val="4096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Notice that whenever we have a $\forall x_i$ or $\exists x_i$, all variables after $x_i$ will ``disappear'' after&#10;the operator.&#10;&#10;\end{itemize}&#10;&#10;&#10;\end{document}&#10;"/>
  <p:tag name="IGUANATEXSIZE" val="22"/>
  <p:tag name="IGUANATEXCURSOR" val="155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395.57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od_{x_1} L_1 \; \sum_{ x_2} L_1 L_2 \; \ldots \; \sum_{ x_n} L_1 L_2 \ldots L_n \; P_\phi(x_1, x_2, \ldots, x_n) = k$.  &#10;&#10; &#10;&#10;&#10;\end{document}&#10;"/>
  <p:tag name="IGUANATEXSIZE" val="20"/>
  <p:tag name="IGUANATEXCURSOR" val="15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4.7319"/>
  <p:tag name="ORIGINALWIDTH" val="3367.07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&#10;&#10;  $ \prod_{x_1} L_1 \; \sum_{ x_2} L_1 L_2 \; \ldots \; \sum_{ x_n} L_1 L_2 \ldots L_n \; P_\phi(x_1, x_2, \ldots, x_n) = k $ \quad &#10;&#10; &#10;&#10;&#10;\end{document}&#10;"/>
  <p:tag name="IGUANATEXSIZE" val="22"/>
  <p:tag name="IGUANATEXCURSOR" val="152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03.412"/>
  <p:tag name="ORIGINALWIDTH" val="1784.027"/>
  <p:tag name="LATEXADDIN" val="\documentclass{article}&#10;\usepackage{amsmath, amsfonts}&#10;\pagestyle{empty}&#10;\begin{document}&#10;&#10;\begin{itemize}&#10;&#10;\item   Transform: &#10;&#10;$x_i \wedge x_j \Rightarrow x_i x_j$ ; &#10;&#10;$x_i \vee x_j \Rightarrow 1-(1-x_i) (1-x_j )$; &#10;&#10;$\neg x_i \Rightarrow 1-x_i$.&#10;&#10;&#10;\end{itemize}&#10;&#10;&#10;\end{document}"/>
  <p:tag name="IGUANATEXSIZE" val="22"/>
  <p:tag name="IGUANATEXCURSOR" val="1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917.135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Variables fixed &#10;&#10;in&#10;previous rounds&#10; &#10;&#10;&#10;\end{document}&#10;"/>
  <p:tag name="IGUANATEXSIZE" val="20"/>
  <p:tag name="IGUANATEXCURSOR" val="14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6.2205"/>
  <p:tag name="ORIGINALWIDTH" val="1040.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Look at this operator&#10;&#10;in this round&#10;&#10; &#10;&#10;&#10;\end{document}&#10;"/>
  <p:tag name="IGUANATEXSIZE" val="20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2919.385"/>
  <p:tag name="LATEXADDIN" val="\documentclass{article}&#10;\usepackage{amsmath, amsfonts}&#10;\pagestyle{empty}&#10;\begin{document}&#10;&#10;Let $g$ be the function of the previously fixed variables&#10;&#10;&#10;\end{document}"/>
  <p:tag name="IGUANATEXSIZE" val="18"/>
  <p:tag name="IGUANATEXCURSOR" val="105"/>
  <p:tag name="TRANSPARENCY" val="True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15.7105"/>
  <p:tag name="ORIGINALWIDTH" val="3907.761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consider &#10;&#10;$U(x_1, x_2, \ldots, x_l) = \mathsf{OP}(g(x_1, x_2, \ldots, x_l, x_t))$, where $\mathsf{OP}$ is $\forall &#10;x_t , \exists x_t$ or $L_t$.&#10;&#10;\end{itemize}&#10;&#10;&#10;\end{document}&#10;"/>
  <p:tag name="IGUANATEXSIZE" val="22"/>
  <p:tag name="IGUANATEXCURSOR" val="1626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62.4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exists x_t$ : in this case $l=t-1$. $P$ sends a low degree polynomial $s(x_t)$ supposed to be $g(a_1, a_2, \ldots, a_l, x_t)$.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V checks if $s(0)+s(1)=c$. If not reject; otherwise pick a random $a$ in $F_p$ and ask $P$ to prove&#10;$s(a)=g(a_1, a_2, \ldots, a_{t-1}, a)$.&#10;&#10;&#10;\end{itemize}&#10;&#10;&#10;\end{document}&#10;"/>
  <p:tag name="IGUANATEXSIZE" val="22"/>
  <p:tag name="IGUANATEXCURSOR" val="15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488.939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t$.&#10;&#10;\end{itemize}&#10;&#10;&#10;\end{document}&#10;"/>
  <p:tag name="IGUANATEXSIZE" val="22"/>
  <p:tag name="IGUANATEXCURSOR" val="1618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Let $d \leq poly(n)$ be the degree of each $x_i$ in $U$.&#10;&#10;&#10;\end{itemize}&#10;&#10;&#10;\end{document}&#10;"/>
  <p:tag name="IGUANATEXSIZE" val="22"/>
  <p:tag name="IGUANATEXCURSOR" val="156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forall x_t$ : in this case $l=t-1$. $P$ sends a low degree  polynomial $s(x_t)$ supposed to be $g(a_1, a_2, \ldots, a_l, x_t)$.&#10;&#10;&#10;\end{itemize}&#10;&#10;&#10;\end{document}&#10;"/>
  <p:tag name="IGUANATEXSIZE" val="22"/>
  <p:tag name="IGUANATEXCURSOR" val="150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091.489"/>
  <p:tag name="LATEXADDIN" val="\documentclass{article}&#10;\usepackage{amsmath, amsfonts}&#10;\pagestyle{empty}&#10;\begin{document}&#10;&#10;\begin{itemize}&#10;&#10;\item   Given any 3CNF formula $\phi(x_1 , \ldots, x_n)$ with $m$ clauses and $n$ variables, we introduce $n$&#10;field variables $x_1 , \ldots, x_n$ .&#10;&#10;&#10;&#10;&#10;&#10;\end{itemize}&#10;&#10;&#10;\end{document}"/>
  <p:tag name="IGUANATEXSIZE" val="22"/>
  <p:tag name="IGUANATEXCURSOR" val="25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V checks if $s(0) \times s(1)=c$. If not reject; otherwise pick a random $a$ in $F_p$ and ask $P$ to prove&#10;$s(a)=g(a_1, a_2, \ldots, a_{t-1}, a)$.&#10;&#10;&#10;\end{itemize}&#10;&#10;&#10;\end{document}&#10;"/>
  <p:tag name="IGUANATEXSIZE" val="22"/>
  <p:tag name="IGUANATEXCURSOR" val="152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488.939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t some level of recursion, we have $U(x_1, x_2, \ldots, x_l) = \mathsf{OP}(g(x_1, x_2, \ldots, x_t))$, where $\mathsf{OP}$ is $\forall &#10;x_t , \exists x_t$ or $L_t$.&#10;&#10;\end{itemize}&#10;&#10;&#10;\end{document}&#10;"/>
  <p:tag name="IGUANATEXSIZE" val="22"/>
  <p:tag name="IGUANATEXCURSOR" val="1618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2.4672"/>
  <p:tag name="ORIGINALWIDTH" val="4082.49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 P$ tries to convince $V$ that $U(a_1, a_2, \ldots, a_l)=c $. Let $d \leq poly(n)$ be the degree of each $x_t$ in $U$.&#10;&#10;&#10;\end{itemize}&#10;&#10;&#10;\end{document}&#10;"/>
  <p:tag name="IGUANATEXSIZE" val="22"/>
  <p:tag name="IGUANATEXCURSOR" val="1557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82.49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L_t$ : in this case $t   \le l$. $P$ sends a low degree   polynomial $s(x_t)$ supposed to be $g(a_1, a_2, \ldots, a_{t-1}, x_t, a_{t+1}, \ldots,a_l )$.&#10;&#10;&#10;\end{itemize}&#10;&#10;&#10;\end{document}&#10;"/>
  <p:tag name="IGUANATEXSIZE" val="22"/>
  <p:tag name="IGUANATEXCURSOR" val="1593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.9651"/>
  <p:tag name="ORIGINALWIDTH" val="4080.99"/>
  <p:tag name="OUTPUTTYPE" val="PNG"/>
  <p:tag name="IGUANATEXVERSION" val="160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V$ checks if $a_t s(1) + (1-a_t) s(0)=c$. If not reject; otherwise pick a random $a$ in $F_p$ and ask $P$ to&#10;prove $s(a)=g(a_1, a_2, \ldots, a_{t-1}, a, a_{t+1}, \ldots, a_l)$.&#10;&#10;\end{itemize}&#10;&#10;&#10;\end{document}&#10;"/>
  <p:tag name="IGUANATEXSIZE" val="22"/>
  <p:tag name="IGUANATEXCURSOR" val="1621"/>
  <p:tag name="TRANSPARENCY" val="True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210.3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proof follows the same argument of induction as in \#SAT.&#10;&#10;\end{itemize}&#10;&#10;&#10;\end{document}&#10;"/>
  <p:tag name="IGUANATEXSIZE" val="22"/>
  <p:tag name="IGUANATEXCURSOR" val="150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031.12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Completeness $ = 1$&#10;&#10;&#10;\end{itemize}&#10;&#10;&#10;\end{document}&#10;"/>
  <p:tag name="IGUANATEXSIZE" val="22"/>
  <p:tag name="IGUANATEXCURSOR" val="146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4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oundness: each time $P$ cheats, then with probability $\geq (1-d/p)$, $s(a) \neq g(a)$. By induction, &#10;$V$ can catch the cheats with probability $\ge  (1-d/p)^{n } \ge 1 - dn/p$.&#10;&#10;&#10;\end{itemize}&#10;&#10;&#10;\end{document}&#10;"/>
  <p:tag name="IGUANATEXSIZE" val="22"/>
  <p:tag name="IGUANATEXCURSOR" val="16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807.274"/>
  <p:tag name="LATEXADDIN" val="\documentclass{article}&#10;\usepackage{amsmath, amsfonts}&#10;\pagestyle{empty}&#10;\begin{document}&#10;&#10;\begin{itemize}&#10;&#10;\item For any clause of size 3 we write an equivalent degree 3 polynomial.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395.575"/>
  <p:tag name="LATEXADDIN" val="\documentclass{article}&#10;\usepackage{amsmath, amsfonts}&#10;\pagestyle{empty}&#10;\begin{document}&#10;&#10;\begin{itemize}&#10;&#10;\item  Denote the polynomial for the $j$’th clause by $P_j (x_1 , \ldots, x_n)$.&#10;&#10;&#10;&#10;&#10;&#10;\end{itemize}&#10;&#10;&#10;\end{document}"/>
  <p:tag name="IGUANATEXSIZE" val="22"/>
  <p:tag name="IGUANATEXCURSOR" val="18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8.237"/>
  <p:tag name="LATEXADDIN" val="\documentclass{article}&#10;\usepackage{amsmath, amsfonts}&#10;\pagestyle{empty}&#10;\begin{document}&#10;&#10;\begin{itemize}&#10;&#10;\item  For every $0, 1$ assignment to $x_1 , \ldots, x_n$, we have $P_j (x_1 , \ldots, x_n) =1$ iff the assignment&#10;satisfies the $j$'th clause.&#10;&#10;&#10;\end{itemize}&#10;&#10;&#10;\end{document}"/>
  <p:tag name="IGUANATEXSIZE" val="22"/>
  <p:tag name="IGUANATEXCURSOR" val="25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2.9321"/>
  <p:tag name="ORIGINALWIDTH" val="3633.296"/>
  <p:tag name="LATEXADDIN" val="\documentclass{article}&#10;\usepackage{amsmath, amsfonts}&#10;\pagestyle{empty}&#10;\begin{document}&#10;&#10;\begin{itemize}&#10;&#10;\item   Multiplying these polynomials, we get a multivariate polynomial &#10;$$P_\phi (x_1 , \ldots, x_n)= \prod_j P_j(x_1 , \ldots, x_n).$$&#10;&#10;&#10;&#10;\end{itemize}&#10;&#10;&#10;\end{document}"/>
  <p:tag name="IGUANATEXSIZE" val="22"/>
  <p:tag name="IGUANATEXCURSOR" val="2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412.073"/>
  <p:tag name="LATEXADDIN" val="\documentclass{article}&#10;\usepackage{amsmath, amsfonts}&#10;\pagestyle{empty}&#10;\begin{document}&#10;&#10;\begin{itemize}&#10;&#10;\item Multivariate polynomial $P_\phi (x_1 , \ldots, x_n)= \prod_j P_j (x_1 , \ldots, x_n)$.&#10;&#10;&#10;&#10;\end{itemize}&#10;&#10;&#10;\end{document}"/>
  <p:tag name="IGUANATEXSIZE" val="22"/>
  <p:tag name="IGUANATEXCURSOR" val="1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2734.908"/>
  <p:tag name="LATEXADDIN" val="\documentclass{article}&#10;\usepackage{amsmath, amsfonts}&#10;\pagestyle{empty}&#10;\begin{document}&#10;&#10;\begin{itemize}&#10;&#10;\item  $P_\phi (x_1 , \ldots, x_n)$ is $1$ iff the assignment satisfies $\phi$.&#10;&#10;&#10;&#10;\end{itemize}&#10;&#10;&#10;\end{document}"/>
  <p:tag name="IGUANATEXSIZE" val="22"/>
  <p:tag name="IGUANATEXCURSOR" val="18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.7357"/>
  <p:tag name="ORIGINALWIDTH" val="3676.04"/>
  <p:tag name="LATEXADDIN" val="\documentclass{article}&#10;\usepackage{amsmath, amsfonts}&#10;\pagestyle{empty}&#10;\begin{document}&#10;&#10;\begin{itemize}&#10;&#10;\item   We give a public coin interactive proof for $\neg$3SAT with $n$ rounds.&#10;&#10;&#10;&#10;&#10;&#10;\end{itemize}&#10;&#10;&#10;\end{document}"/>
  <p:tag name="IGUANATEXSIZE" val="22"/>
  <p:tag name="IGUANATEXCURSOR" val="16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868.766"/>
  <p:tag name="LATEXADDIN" val="\documentclass{article}&#10;\usepackage{amsmath, amsfonts}&#10;\pagestyle{empty}&#10;\begin{document}&#10;&#10;\begin{itemize}&#10;&#10;\item  The degree of $P_\phi$ is at most $3m$.&#10;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6.9666"/>
  <p:tag name="ORIGINALWIDTH" val="4107.986"/>
  <p:tag name="LATEXADDIN" val="\documentclass{article}&#10;\usepackage{amsmath, amsfonts}&#10;\pagestyle{empty}&#10;\begin{document}&#10;&#10;\begin{itemize}&#10;&#10;\item  Represent $P_\phi$ as the product degree $3$ polynomials, so the description of this has length $O(m \log n)$.&#10;&#10;&#10;&#10;&#10;\end{itemize}&#10;&#10;&#10;\end{document}"/>
  <p:tag name="IGUANATEXSIZE" val="22"/>
  <p:tag name="IGUANATEXCURSOR" val="22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5.2156"/>
  <p:tag name="ORIGINALWIDTH" val="4098.988"/>
  <p:tag name="LATEXADDIN" val="\documentclass{article}&#10;\usepackage{amsmath, amsfonts}&#10;\pagestyle{empty}&#10;\begin{document}&#10;&#10;\begin{itemize}&#10;&#10;\item Arithmetization: we have converted a Boolean formula $\phi$ into a polynomial $P_\phi$.&#10;&#10;&#10;&#10;\end{itemize}&#10;&#10;&#10;\end{document}"/>
  <p:tag name="IGUANATEXSIZE" val="22"/>
  <p:tag name="IGUANATEXCURSOR" val="20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304.087"/>
  <p:tag name="LATEXADDIN" val="\documentclass{article}&#10;\usepackage{amsmath, amsfonts}&#10;\pagestyle{empty}&#10;\begin{document}&#10;&#10;\begin{itemize}&#10;&#10;\item Change the field of the polynomial from binary to integers&#10;&#10;\end{itemize}&#10;&#10;&#10;\end{document}"/>
  <p:tag name="IGUANATEXSIZE" val="22"/>
  <p:tag name="IGUANATEXCURSOR" val="1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0.9674"/>
  <p:tag name="ORIGINALWIDTH" val="4098.988"/>
  <p:tag name="LATEXADDIN" val="\documentclass{article}&#10;\usepackage{amsmath, amsfonts}&#10;\pagestyle{empty}&#10;\begin{document}&#10;&#10;\begin{itemize}&#10;&#10;\item    This gives some additional power, i.e. can derive another polynomial computing the number of satisfiable assignments&#10;&#10;&#10;&#10;&#10;\end{itemize}&#10;&#10;&#10;\end{document}"/>
  <p:tag name="IGUANATEXSIZE" val="22"/>
  <p:tag name="IGUANATEXCURSOR" val="23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341.207"/>
  <p:tag name="LATEXADDIN" val="\documentclass{article}&#10;\usepackage{amsmath, amsfonts}&#10;\pagestyle{empty}&#10;\begin{document}&#10;&#10;\begin{itemize}&#10;&#10;\item  Now give the interactive proof for \#SAT&#10;&#10;&#10;\end{itemize}&#10;&#10;&#10;\end{document}"/>
  <p:tag name="IGUANATEXSIZE" val="22"/>
  <p:tag name="IGUANATEXCURSOR" val="12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572.553"/>
  <p:tag name="LATEXADDIN" val="\documentclass{article}&#10;\usepackage{amsmath, amsfonts}&#10;\pagestyle{empty}&#10;\begin{document}&#10;&#10;\begin{itemize}&#10;&#10;\item   Given input $\langle \phi, k \rangle$, both $P$ and $V$ construct the polynomial $P_\phi$.&#10;&#10;\end{itemize}&#10;&#10;&#10;\end{document}"/>
  <p:tag name="IGUANATEXSIZE" val="22"/>
  <p:tag name="IGUANATEXCURSOR" val="20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769.779"/>
  <p:tag name="LATEXADDIN" val="\documentclass{article}&#10;\usepackage{amsmath, amsfonts}&#10;\pagestyle{empty}&#10;\begin{document}&#10;&#10;\begin{itemize}&#10;&#10;\item   The number of satisfying assignments $\#\phi$ of $\phi$ can be computed as&#10;&#10;$\#\phi = \sum_{ b_1 \in \{0, 1\}} \sum_{b_2 \in \{0, 1\}} \ldots \sum_{b_n \in \{0, 1\} } P_\phi (b_1, b_2, \ldots, b_n)$&#10;&#10;&#10;\end{itemize}&#10;&#10;&#10;\end{document}"/>
  <p:tag name="IGUANATEXSIZE" val="22"/>
  <p:tag name="IGUANATEXCURSOR" val="31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3112.861"/>
  <p:tag name="LATEXADDIN" val="\documentclass{article}&#10;\usepackage{amsmath, amsfonts}&#10;\pagestyle{empty}&#10;\begin{document}&#10;&#10;\begin{itemize}&#10;&#10;\item &#10;  The prover tries to show that $\#\phi$ is exactly equal to $k$.&#10;&#10;&#10;\end{itemize}&#10;&#10;&#10;\end{document}"/>
  <p:tag name="IGUANATEXSIZE" val="22"/>
  <p:tag name="IGUANATEXCURSOR" val="1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.2332"/>
  <p:tag name="ORIGINALWIDTH" val="3433.071"/>
  <p:tag name="LATEXADDIN" val="\documentclass{article}&#10;\usepackage{amsmath, amsfonts}&#10;\pagestyle{empty}&#10;\begin{document}&#10;&#10;\begin{itemize}&#10;&#10;\item To start, $P$ sends $V$ a prime number $p$ in the range $(2^n , 2^{2n}]$.&#10;&#10;&#10;&#10;\end{itemize}&#10;&#10;&#10;\end{document}"/>
  <p:tag name="IGUANATEXSIZE" val="22"/>
  <p:tag name="IGUANATEXCURSOR" val="18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001.875"/>
  <p:tag name="LATEXADDIN" val="\documentclass{article}&#10;\usepackage{amsmath, amsfonts}&#10;\pagestyle{empty}&#10;\begin{document}&#10;&#10;\begin{itemize}&#10;&#10;\item $ n $: number of variables in the given 3CNF formula $\phi$.&#10;&#10;&#10;\end{itemize}&#10;&#10;&#10;\end{document}"/>
  <p:tag name="IGUANATEXSIZE" val="22"/>
  <p:tag name="IGUANATEXCURSOR" val="1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4090.739"/>
  <p:tag name="LATEXADDIN" val="\documentclass{article}&#10;\usepackage{amsmath, amsfonts}&#10;\pagestyle{empty}&#10;\begin{document}&#10;&#10;\begin{itemize}&#10;&#10;\item $ V $ can check  $p$  is indeed a prime number in probabilistic polynomial time.&#10;&#10;\end{itemize}&#10;&#10;&#10;\end{document}"/>
  <p:tag name="IGUANATEXSIZE" val="22"/>
  <p:tag name="IGUANATEXCURSOR" val="19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1.489"/>
  <p:tag name="LATEXADDIN" val="\documentclass{article}&#10;\usepackage{amsmath, amsfonts}&#10;\pagestyle{empty}&#10;\begin{document}&#10;&#10;\begin{itemize}&#10;&#10;\item   Now we think of all variables $x_1 , \ldots, x_n$ to be in the field $F_p$. That is, $\{0, 1, \ldots, p-1\}$ and all&#10;the operations are $\mod p$.&#10;&#10;&#10;&#10;\end{itemize}&#10;&#10;&#10;\end{document}"/>
  <p:tag name="IGUANATEXSIZE" val="22"/>
  <p:tag name="IGUANATEXCURSOR" val="25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733.033"/>
  <p:tag name="LATEXADDIN" val="\documentclass{article}&#10;\usepackage{amsmath, amsfonts}&#10;\pagestyle{empty}&#10;\begin{document}&#10;&#10;\begin{itemize}&#10;&#10;\item   We give a general sumcheck protocol for verifying equations in $F_p$.&#10;&#10;&#10;&#10;&#10;\end{itemize}&#10;&#10;&#10;\end{document}"/>
  <p:tag name="IGUANATEXSIZE" val="22"/>
  <p:tag name="IGUANATEXCURSOR" val="18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1418.82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Miller-Rabin Test of Primes.&#10;\end{document}&#10;"/>
  <p:tag name="IGUANATEXSIZE" val="18"/>
  <p:tag name="IGUANATEXCURSOR" val="145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979.002"/>
  <p:tag name="LATEXADDIN" val="\documentclass{article}&#10;\usepackage{amsmath, amsfonts}&#10;\pagestyle{empty}&#10;\begin{document}&#10;&#10;\begin{itemize}&#10;&#10;\item Given a degree $d$ polynomial $g(x_1 , \ldots, x_n)$, an integer $k$ and a prime $p$.&#10;&#10;\end{itemize}&#10;&#10;&#10;\end{document}"/>
  <p:tag name="IGUANATEXSIZE" val="22"/>
  <p:tag name="IGUANATEXCURSOR" val="20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459.317"/>
  <p:tag name="LATEXADDIN" val="\documentclass{article}&#10;\usepackage{amsmath, amsfonts}&#10;\pagestyle{empty}&#10;\begin{document}&#10;&#10;\begin{itemize}&#10;&#10;\item   Show an interactive proof for the claim&#10;&#10; $k= \sum_{b_1 \in \{0, 1\}} \sum_{b_2 \in \{0, 1\} } \ldots \sum_{b_n \in \{0, 1\}} g(b_1, b_2, \ldots, b_n)&#10;\mod p$.&#10;&#10;&#10;&#10;&#10;&#10;\end{itemize}&#10;&#10;&#10;\end{document}"/>
  <p:tag name="IGUANATEXSIZE" val="22"/>
  <p:tag name="IGUANATEXCURSOR" val="15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8.237"/>
  <p:tag name="LATEXADDIN" val="\documentclass{article}&#10;\usepackage{amsmath, amsfonts}&#10;\pagestyle{empty}&#10;\begin{document}&#10;&#10;\begin{itemize}&#10;&#10;\item   The only property $V$ needs is that $g$ has a $ poly(n)$ size representation, and thus $V$ can&#10;compute $g$ in poly-time.&#10;&#10;&#10;\end{itemize}&#10;&#10;&#10;\end{document}"/>
  <p:tag name="IGUANATEXSIZE" val="22"/>
  <p:tag name="IGUANATEXCURSOR" val="164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3511.811"/>
  <p:tag name="LATEXADDIN" val="\documentclass{article}&#10;\usepackage{amsmath, amsfonts}&#10;\pagestyle{empty}&#10;\begin{document}&#10;&#10;\begin{itemize}&#10;&#10;\item  Note that this indeed solves \#SAT since $\#\phi \leq  2^n$ and $p &gt; 2^n$.&#10;&#10;&#10;&#10;\end{itemize}&#10;&#10;&#10;\end{document}"/>
  <p:tag name="IGUANATEXSIZE" val="22"/>
  <p:tag name="IGUANATEXCURSOR" val="1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7.2066"/>
  <p:tag name="ORIGINALWIDTH" val="3459.317"/>
  <p:tag name="LATEXADDIN" val="\documentclass{article}&#10;\usepackage{amsmath, amsfonts}&#10;\pagestyle{empty}&#10;\begin{document}&#10;&#10;\begin{itemize}&#10;&#10;\item An interactive proof for the claim &#10;&#10;$k = \sum_{b_1 \in \{0, 1\}} \sum_{b_2 \in \{0, 1 \}} \ldots \sum_{b_n \in \{0, 1\}} g(b_1, b_2, \ldots, b_n) \mod p$.&#10;&#10;\end{itemize}&#10;&#10;&#10;\end{document}"/>
  <p:tag name="IGUANATEXSIZE" val="22"/>
  <p:tag name="IGUANATEXCURSOR" val="2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7.488"/>
  <p:tag name="LATEXADDIN" val="\documentclass{article}&#10;\usepackage{amsmath, amsfonts}&#10;\pagestyle{empty}&#10;\begin{document}&#10;&#10;\begin{itemize}&#10;&#10;\item   Observation: if fix $x_2 = b_2, x_3 = b_3, \ldots, x_n = b_n,$ then $g(x_1, b_2, \ldots, b_n)$ is a degree $d$ univariate&#10;polynomial in $x_1$.&#10;&#10;&#10;\end{itemize}&#10;&#10;&#10;\end{document}"/>
  <p:tag name="IGUANATEXSIZE" val="22"/>
  <p:tag name="IGUANATEXCURSOR" val="25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8.4702"/>
  <p:tag name="ORIGINALWIDTH" val="4093.738"/>
  <p:tag name="LATEXADDIN" val="\documentclass{article}&#10;\usepackage{amsmath, amsfonts}&#10;\pagestyle{empty}&#10;\begin{document}&#10;&#10;\begin{itemize}&#10;&#10;\item How can the prover convince the verifier that $\phi$ has no satisfying assignment?&#10;&#10;&#10;\end{itemize}&#10;&#10;&#10;\end{document}"/>
  <p:tag name="IGUANATEXSIZE" val="22"/>
  <p:tag name="IGUANATEXCURSOR" val="16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101.237"/>
  <p:tag name="LATEXADDIN" val="\documentclass{article}&#10;\usepackage{amsmath, amsfonts}&#10;\pagestyle{empty}&#10;\begin{document}&#10;&#10;\begin{itemize}&#10;&#10;\item  Thus, $h(x_1)= \sum_{b_2 \in \{0, 1\}} \ldots \sum_{b_n \in \{0, 1\}} g(x_1, b_2, \ldots, b_n)$ is also a degree $d$ univariate polynomial&#10;in $x_1$.&#10;&#10;&#10;&#10;&#10;\end{itemize}&#10;&#10;&#10;\end{document}"/>
  <p:tag name="IGUANATEXSIZE" val="22"/>
  <p:tag name="IGUANATEXCURSOR" val="15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146.607"/>
  <p:tag name="LATEXADDIN" val="\documentclass{article}&#10;\usepackage{amsmath, amsfonts}&#10;\pagestyle{empty}&#10;\begin{document}&#10;&#10;\begin{itemize}&#10;&#10;\item   If the claim is true, then we must have $h(0)+h(1)=k$.&#10;&#10;&#10;&#10;&#10;\end{itemize}&#10;&#10;&#10;\end{document}"/>
  <p:tag name="IGUANATEXSIZE" val="22"/>
  <p:tag name="IGUANATEXCURSOR" val="16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7.2066"/>
  <p:tag name="ORIGINALWIDTH" val="3459.317"/>
  <p:tag name="LATEXADDIN" val="\documentclass{article}&#10;\usepackage{amsmath, amsfonts}&#10;\pagestyle{empty}&#10;\begin{document}&#10;&#10;\begin{itemize}&#10;&#10;\item An interactive proof for the claim &#10;&#10;$k = \sum_{b_1 \in \{0, 1\}}  \sum_{b_2 \in \{0, 1\}} \ldots \sum_{b_n \in \{0, 1\}} g(b_1, b_2, \ldots, b_n) \mod p$.&#10;\end{itemize}&#10;&#10;&#10;\end{document}"/>
  <p:tag name="IGUANATEXSIZE" val="22"/>
  <p:tag name="IGUANATEXCURSOR" val="27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2729.659"/>
  <p:tag name="LATEXADDIN" val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/>
  <p:tag name="IGUANATEXSIZE" val="22"/>
  <p:tag name="IGUANATEXCURSOR" val="11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22.1972"/>
  <p:tag name="ORIGINALWIDTH" val="4097.488"/>
  <p:tag name="LATEXADDIN" val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_1)$ (The $d+1$ coefficients).&#10;&#10;&#10;&#10;\end{itemize}&#10;&#10;&#10;\end{document}"/>
  <p:tag name="IGUANATEXSIZE" val="22"/>
  <p:tag name="IGUANATEXCURSOR" val="25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497.563"/>
  <p:tag name="LATEXADDIN" val="\documentclass{article}&#10;\usepackage{amsmath, amsfonts}&#10;\pagestyle{empty}&#10;\begin{document}&#10;&#10;\begin{itemize}&#10;&#10;\item  $P$: send some polynomial $s_1(x_1)$ that is supposed to be $h(x_1)$.&#10;&#10;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2729.659"/>
  <p:tag name="LATEXADDIN" val="\documentclass{article}&#10;\usepackage{amsmath, amsfonts}&#10;\pagestyle{empty}&#10;\begin{document}&#10;&#10;\begin{itemize}&#10;&#10;\item  $h(x_1)= \sum_{b_2 \in \{0, 1\}} \ldots \sum_{b_n \in \{0, 1\}} g(x_1, b_2, \ldots, b_n)$.&#10;&#10;&#10;&#10;&#10;&#10;\end{itemize}&#10;&#10;&#10;\end{document}"/>
  <p:tag name="IGUANATEXSIZE" val="22"/>
  <p:tag name="IGUANATEXCURSOR" val="11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23.697"/>
  <p:tag name="ORIGINALWIDTH" val="4097.488"/>
  <p:tag name="LATEXADDIN" val="\documentclass{article}&#10;\usepackage{amsmath, amsfonts}&#10;\pagestyle{empty}&#10;\begin{document}&#10;&#10;\begin{itemize}&#10;&#10;\item   $V$: If $n=1$, directly check that $g(1)+g(0)=k$. If so accept; otherwise reject. If $n \geq 2$, ask $P$&#10;to send the description of $h(x1)$ (The $d+1$ coefficients).&#10;&#10;&#10;&#10;\end{itemize}&#10;&#10;&#10;\end{document}"/>
  <p:tag name="IGUANATEXSIZE" val="22"/>
  <p:tag name="IGUANATEXCURSOR" val="25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497.563"/>
  <p:tag name="LATEXADDIN" val="\documentclass{article}&#10;\usepackage{amsmath, amsfonts}&#10;\pagestyle{empty}&#10;\begin{document}&#10;&#10;\begin{itemize}&#10;&#10;\item  $P$: send some polynomial $s_1(x_1)$ that is supposed to be $h(x_1)$.&#10;&#10;&#10;&#10;\end{itemize}&#10;&#10;&#10;\end{document}"/>
  <p:tag name="IGUANATEXSIZE" val="22"/>
  <p:tag name="IGUANATEXCURSOR" val="18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10.1613"/>
  <p:tag name="ORIGINALWIDTH" val="4098.237"/>
  <p:tag name="LATEXADDIN" val="\documentclass{article}&#10;\usepackage{amsmath, amsfonts}&#10;\pagestyle{empty}&#10;\begin{document}&#10;&#10;\begin{itemize}&#10;&#10;\item $V$: Reject if $s_1(0)+s_1(1) \neq k$. Otherwise pick a random $a$ in $F_p$ and recursively use the&#10;same protocol to check &#10;$$s_1(a)=\sum_{b_2 \in \{0, 1\}} \ldots \sum_{b_n \in\{0, 1\}} g(a, b_2, \ldots, b_n).$$&#10;&#10;&#10;\end{itemize}&#10;&#10;&#10;\end{document}"/>
  <p:tag name="IGUANATEXSIZE" val="22"/>
  <p:tag name="IGUANATEXCURSOR" val="3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2706.412"/>
  <p:tag name="LATEXADDIN" val="\documentclass{article}&#10;\usepackage{amsmath, amsfonts}&#10;\pagestyle{empty}&#10;\begin{document}&#10;&#10;\begin{itemize}&#10;&#10;\item  We show how to prove something more general.&#10;&#10;&#10;\end{itemize}&#10;&#10;&#10;\end{document}"/>
  <p:tag name="IGUANATEXSIZE" val="22"/>
  <p:tag name="IGUANATEXCURSOR" val="16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9.737"/>
  <p:tag name="LATEXADDIN" val="\documentclass{article}&#10;\usepackage{amsmath, amsfonts}&#10;\pagestyle{empty}&#10;\begin{document}&#10;&#10;\begin{itemize}&#10; &#10;\item Main idea: $V $ cannot compute the sum by himself, so ask $P$ for help by requiring $h(x_1)$.&#10;&#10;\end{itemize}&#10;&#10;&#10;\end{document}"/>
  <p:tag name="IGUANATEXSIZE" val="22"/>
  <p:tag name="IGUANATEXCURSOR" val="207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149.606"/>
  <p:tag name="LATEXADDIN" val="\documentclass{article}&#10;\usepackage{amsmath, amsfonts}&#10;\pagestyle{empty}&#10;\begin{document}&#10;&#10;\begin{itemize}&#10;&#10;\item  However, $ P$ may cheat by sending some $s_1(x_1) \neq h(x_1)$.&#10;&#10;&#10;&#10;&#10;&#10;\end{itemize}&#10;&#10;&#10;\end{document}"/>
  <p:tag name="IGUANATEXSIZE" val="22"/>
  <p:tag name="IGUANATEXCURSOR" val="17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5.7068"/>
  <p:tag name="ORIGINALWIDTH" val="3049.869"/>
  <p:tag name="LATEXADDIN" val="\documentclass{article}&#10;\usepackage{amsmath, amsfonts}&#10;\pagestyle{empty}&#10;\begin{document}&#10;&#10;\begin{itemize}&#10;&#10;\item  So $V$ pick a random $a$ in $F_p$ and check &#10;&#10;$s_1(a) = h(a) = \sum_{b_2 \in \{0, 1\}} \ldots \sum_{b_n \in \{0, 1\}} g(a, b_2, \ldots, b_n)$.&#10;&#10;&#10;\end{itemize}&#10;&#10;&#10;\end{document}"/>
  <p:tag name="IGUANATEXSIZE" val="22"/>
  <p:tag name="IGUANATEXCURSOR" val="25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790.026"/>
  <p:tag name="LATEXADDIN" val="\documentclass{article}&#10;\usepackage{amsmath, amsfonts}&#10;\pagestyle{empty}&#10;\begin{document}&#10;&#10;\begin{itemize}&#10;&#10;\item  If $P$ cheats, then each time there is some probability of catching $P$.&#10;&#10;&#10;&#10;\end{itemize}&#10;&#10;&#10;\end{document}"/>
  <p:tag name="IGUANATEXSIZE" val="22"/>
  <p:tag name="IGUANATEXCURSOR" val="186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4.9568"/>
  <p:tag name="ORIGINALWIDTH" val="3748.031"/>
  <p:tag name="LATEXADDIN" val="\documentclass{article}&#10;\usepackage{amsmath, amsfonts}&#10;\pagestyle{empty}&#10;\begin{document}&#10;&#10;\begin{itemize}&#10;&#10;\item We show an interactive proof for&#10;&#10; $k = \sum_{b_1 \in \{0, 1\}} \sum_{b_2 \in \{0, 1\}} \ldots \sum_{b_n \in \{0, 1\}} g(b_1, b_2, \ldots, b_n) \mod p$ \quad (*) &#10;&#10;&#10;\end{itemize}&#10;&#10;&#10;\end{document}"/>
  <p:tag name="IGUANATEXSIZE" val="22"/>
  <p:tag name="IGUANATEXCURSOR" val="27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5.238"/>
  <p:tag name="LATEXADDIN" val="\documentclass{article}&#10;\usepackage{amsmath, amsfonts}&#10;\pagestyle{empty}&#10;\begin{document}&#10;&#10;\begin{itemize}&#10;&#10;\item   If (*) holds, certainly $P$ can convince $V$ to accept by sending the correct polynomials.&#10;&#10;&#10;\end{itemize}&#10;&#10;&#10;\end{document}"/>
  <p:tag name="IGUANATEXSIZE" val="22"/>
  <p:tag name="IGUANATEXCURSOR" val="16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749.531"/>
  <p:tag name="LATEXADDIN" val="\documentclass{article}&#10;\usepackage{amsmath, amsfonts}&#10;\pagestyle{empty}&#10;\begin{document}&#10;&#10;\begin{itemize}&#10;&#10;\item   Claim: if (*) is false, then $V$ rejects with probability $\geq (1-d/p)^n $.&#10;&#10;&#10;&#10;&#10;&#10;\end{itemize}&#10;&#10;&#10;\end{document}"/>
  <p:tag name="IGUANATEXSIZE" val="22"/>
  <p:tag name="IGUANATEXCURSOR" val="18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1166.854"/>
  <p:tag name="LATEXADDIN" val="\documentclass{article}&#10;\usepackage{amsmath, amsfonts}&#10;\pagestyle{empty}&#10;\begin{document}&#10;&#10;\begin{itemize}&#10;&#10;\item   Proof by induction.&#10;&#10;&#10;\end{itemize}&#10;&#10;&#10;\end{document}"/>
  <p:tag name="IGUANATEXSIZE" val="22"/>
  <p:tag name="IGUANATEXCURSOR" val="11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415.44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ase case $n=1$: $V$ rejects with probability $1$.&#10;&#10;\end{itemize}&#10;&#10;&#10;\end{document}&#10;"/>
  <p:tag name="IGUANATEXSIZE" val="22"/>
  <p:tag name="IGUANATEXCURSOR" val="149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99.737"/>
  <p:tag name="LATEXADDIN" val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/>
  <p:tag name="IGUANATEXSIZE" val="22"/>
  <p:tag name="IGUANATEXCURSOR" val="23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664.79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Assume the claim holds for degree $d  $ polynomials with $n-1$ variables.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4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Consider the round where $P$ sends $s_1(x_1)$. The simple case is when $s_1(x_1)= h(x_1)$ and (*) is false. Then $k \neq s_1(0) +s_2(1)$, $V$ rejects.&#10;&#10;&#10;\end{itemize}&#10;&#10;&#10;\end{document}&#10;"/>
  <p:tag name="IGUANATEXSIZE" val="22"/>
  <p:tag name="IGUANATEXCURSOR" val="158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2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f $P$ sends some $s_1(\cdot) \neq h(\cdot)$, then $s_1 - h \neq 0$ and is a degree $d$ polynomial. Thus&#10;has at most $d$ roots. That is, at most $d$ choices of $a$ s.t. $s_1(a) = h(a)$.&#10;&#10;\end{itemize}&#10;&#10;&#10;\end{document}&#10;"/>
  <p:tag name="IGUANATEXSIZE" val="22"/>
  <p:tag name="IGUANATEXCURSOR" val="150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8.9839"/>
  <p:tag name="ORIGINALWIDTH" val="3889.7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Thus, if $V$ chooses $a$ randomly from $F_p$, then $\Pr[s_1(a) \neq h(a)] \geq 1- d/p$.&#10;&#10;&#10;\end{itemize}&#10;&#10;&#10;\end{document}&#10;"/>
  <p:tag name="IGUANATEXSIZE" val="22"/>
  <p:tag name="IGUANATEXCURSOR" val="147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61.9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In this case $P$ is left with an incorrect claim to prove. &#10;&#10;&#10;\end{itemize}&#10;&#10;&#10;\end{document}&#10;"/>
  <p:tag name="IGUANATEXSIZE" val="22"/>
  <p:tag name="IGUANATEXCURSOR" val="150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2.7147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y inductive hypothesis $V$ rejects&#10;with probability $(1-d/p)^{n-1}$. Thus overall V rejects with probability $\geq (1-d/p)^n$.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if (*) is false, then $V$ rejects with probability $\geq (1-d/p)^n \geq 1- dn/p$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582.302"/>
  <p:tag name="LATEXADDIN" val="\documentclass{article}&#10;\usepackage{amsmath, amsfonts}&#10;\pagestyle{empty}&#10;\begin{document}&#10;&#10;\begin{itemize}&#10;&#10;\item   Show an interactive proof for \#SAT ( $\neg$3SAT is a special case).&#10;&#10;&#10;&#10;&#10;\end{itemize}&#10;&#10;&#10;\end{document}"/>
  <p:tag name="IGUANATEXSIZE" val="22"/>
  <p:tag name="IGUANATEXCURSOR" val="161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61.9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In this case $P$ is left with an incorrect claim to prove. &#10;&#10;&#10;\end{itemize}&#10;&#10;&#10;\end{document}&#10;"/>
  <p:tag name="IGUANATEXSIZE" val="22"/>
  <p:tag name="IGUANATEXCURSOR" val="150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2.7147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y inductive hypothesis $V$ rejects&#10;with probability $(1-d/p)^{n-1}$. Thus overall V rejects with probability $\geq (1-d/p)^n$.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519.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i.e. tries to show $s_1(a) =h(a)$  &#10;&#10;\end{document}&#10;"/>
  <p:tag name="IGUANATEXSIZE" val="22"/>
  <p:tag name="IGUANATEXCURSOR" val="147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2574.4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Notice: now the summation is over $n-1$ variables! &#10;&#10;\end{document}&#10;"/>
  <p:tag name="IGUANATEXSIZE" val="22"/>
  <p:tag name="IGUANATEXCURSOR" val="147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605.5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k = \sum_{b_1 \in \{0, 1\}} \sum_{b_2 \in \{0, 1\}} \ldots \sum_{b_n \in \{0, 1\}} g(b_1, b_2, \ldots, b_n) \mod p$ \quad (*) &#10;&#10; &#10;&#10;&#10;\end{document}&#10;"/>
  <p:tag name="IGUANATEXSIZE" val="18"/>
  <p:tag name="IGUANATEXCURSOR" val="15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438.3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s_1(a) =  h(a) = \sum_{b_2 \in \{0, 1\}} \ldots \sum_{b_n \in \{0, 1\}} g(a, b_2, \ldots, b_n) \mod p ??$  &#10;&#10; &#10;&#10;&#10;\end{document}&#10;"/>
  <p:tag name="IGUANATEXSIZE" val="18"/>
  <p:tag name="IGUANATEXCURSOR" val="153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240.34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Recall, previously we designed a sumcheck protocol for \#SAT:&#10;&#10;\end{itemize}&#10;&#10;&#10;\end{document}&#10;"/>
  <p:tag name="IGUANATEXSIZE" val="22"/>
  <p:tag name="IGUANATEXCURSOR" val="150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458.5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$\#\phi = \sum_{b_1 \in \{0, 1\} }  \sum_{b_2 \in \{0, 1\}} \ldots \sum_{b_n \in \{0, 1\} } P_{\phi}(b_1, b_2, \ldots, b_n)=k$.&#10;&#10;&#10;\end{itemize}&#10;&#10;&#10;\end{document}&#10;"/>
  <p:tag name="IGUANATEXSIZE" val="22"/>
  <p:tag name="IGUANATEXCURSOR" val="157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9.98874"/>
  <p:tag name="ORIGINALWIDTH" val="2084.7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This shows that \#SAT and $\neg$3SAT $\in$ IP.&#10;&#10;&#10;&#10;\end{itemize}&#10;&#10;&#10;\end{document}&#10;"/>
  <p:tag name="IGUANATEXSIZE" val="22"/>
  <p:tag name="IGUANATEXCURSOR" val="149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1.2373"/>
  <p:tag name="ORIGINALWIDTH" val="824.896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o coNP $\subseteq $ IP&#10;&#10;\end{itemize}&#10;&#10;&#10;\end{document}&#10;"/>
  <p:tag name="IGUANATEXSIZE" val="22"/>
  <p:tag name="IGUANATEXCURSOR" val="145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099.737"/>
  <p:tag name="LATEXADDIN" val="\documentclass{article}&#10;\usepackage{amsmath, amsfonts}&#10;\pagestyle{empty}&#10;\begin{document}&#10;&#10;\begin{itemize}&#10;&#10;\item  Let \#SAT $= \{\langle \phi , k \rangle$, $\phi$ is a 3CNF formula that has exactly $ k$ satisfying assignments$\}$.&#10;&#10;&#10;&#10;\end{itemize}&#10;&#10;&#10;\end{document}"/>
  <p:tag name="IGUANATEXSIZE" val="22"/>
  <p:tag name="IGUANATEXCURSOR" val="23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875.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Now we  show a poly round interactive proof for TQBF.&#10;&#10;\end{itemize}&#10;&#10;&#10;\end{document}&#10;"/>
  <p:tag name="IGUANATEXSIZE" val="22"/>
  <p:tag name="IGUANATEXCURSOR" val="14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636.29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is will imply   PSPACE $\subseteq$ IP.&#10;&#10;&#10;\end{itemize}&#10;&#10;&#10;\end{document}&#10;"/>
  <p:tag name="IGUANATEXSIZE" val="22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4017.99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Since we already showed that IP $\subseteq$ PSPACE, then we can have IP $=$ PSPACE.&#10;&#10;&#10;\end{itemize}&#10;&#10;&#10;\end{document}&#10;"/>
  <p:tag name="IGUANATEXSIZE" val="22"/>
  <p:tag name="IGUANATEXCURSOR" val="151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098.2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Idea: generalize the sumcheck protocol.&#10;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2164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QBF: given a QBF $\psi = Q_1 x_1 Q_2 x_2 \ldots Q_n x_n \phi(x_1, x_2, \ldots, x_n)$ with $n$ variables and (description) size $m$,&#10;decide if $\psi$ is True.&#10;&#10;\end{itemize}&#10;&#10;&#10;\end{document}&#10;"/>
  <p:tag name="IGUANATEXSIZE" val="22"/>
  <p:tag name="IGUANATEXCURSOR" val="157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36.18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Example: $\psi = \forall x_1 \exists x_2 \ldots  \exists x_n \phi(x_1, x_2, \ldots x_n)$.&#10;&#10;&#10;\end{itemize}&#10;&#10;&#10;\end{document}&#10;"/>
  <p:tag name="IGUANATEXSIZE" val="22"/>
  <p:tag name="IGUANATEXCURSOR" val="15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2.9846"/>
  <p:tag name="ORIGINALWIDTH" val="3883.0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Use arithmetization to construct the polynomial $P_\phi$ such that $\psi \in $ TQBF iff&#10;&#10;&#10;&#10;\end{itemize}&#10;&#10;&#10;\end{document}&#10;"/>
  <p:tag name="IGUANATEXSIZE" val="22"/>
  <p:tag name="IGUANATEXCURSOR" val="15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108.36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$.&#10; &#10;&#10;&#10;\end{document}&#10;"/>
  <p:tag name="IGUANATEXSIZE" val="22"/>
  <p:tag name="IGUANATEXCURSOR" val="15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0.7162"/>
  <p:tag name="ORIGINALWIDTH" val="4286.4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 $ \quad (or $=k $ for some $k\neq 0$).&#10; &#10;&#10;&#10;\end{document}&#10;"/>
  <p:tag name="IGUANATEXSIZE" val="22"/>
  <p:tag name="IGUANATEXCURSOR" val="158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5.4669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irst thought: use the same protocol as for \#SAT, but  for $  x_1$ whose quantifier is $&quot;\forall&quot;$ (or any variable with $\forall$),&#10;need to check if $s_1(0) \cdot s_1(1)=k$.&#10;&#10;\end{itemize}&#10;&#10;&#10;\end{document}&#10;"/>
  <p:tag name="IGUANATEXSIZE" val="22"/>
  <p:tag name="IGUANATEXCURSOR" val="154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3088.864"/>
  <p:tag name="LATEXADDIN" val="\documentclass{article}&#10;\usepackage{amsmath, amsfonts}&#10;\pagestyle{empty}&#10;\begin{document}&#10;&#10;\begin{itemize}&#10;&#10;\item   We design an $n$-round protocol that certifies $k$ exactly.&#10;&#10;&#10;&#10;&#10;&#10;\end{itemize}&#10;&#10;&#10;\end{document}"/>
  <p:tag name="IGUANATEXSIZE" val="22"/>
  <p:tag name="IGUANATEXCURSOR" val="132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697.0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Problem: the degree of the polynomial can be as large as $2^n$ (due to $\prod$).&#10;&#10;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632.54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In other words,  the polynomial $V$ ask $P$ to send can have $2^n$ coefficients.&#10;&#10; &#10;&#10;&#10;\end{document}&#10;"/>
  <p:tag name="IGUANATEXSIZE" val="22"/>
  <p:tag name="IGUANATEXCURSOR" val="144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186.7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$\psi = Q_1 x_1 Q_2 x_2 \ldots Q_n x_n \phi(x_1, x_2, \ldots, x_n)$&#10; &#10;&#10;&#10;\end{document}&#10;"/>
  <p:tag name="IGUANATEXSIZE" val="20"/>
  <p:tag name="IGUANATEXCURSOR" val="149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2115.48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Need to find a way to reduce the degree.&#10;&#10;&#10;\end{itemize}&#10;&#10;&#10;\end{document}&#10;"/>
  <p:tag name="IGUANATEXSIZE" val="22"/>
  <p:tag name="IGUANATEXCURSOR" val="148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785.5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Key observation: In (*),  $b_i\in \{0, 1\}$ and for any $x= 0/1, x^t&#10;=x $ for all $ t$.&#10;\end{itemize}&#10;&#10;&#10;\end{document}&#10;"/>
  <p:tag name="IGUANATEXSIZE" val="22"/>
  <p:tag name="IGUANATEXCURSOR" val="14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Thus, can convert any polynomial $p(x_1 , \ldots, x_n)$ into a \emph{multilinear} polynomial $q(x_1 , \ldots, x_n)$&#10;that agrees with $p$ on all $x_1 , \ldots, x_n \in  \{0,1\}$.&#10;&#10;&#10;&#10;\end{itemize}&#10;&#10;&#10;\end{document}&#10;"/>
  <p:tag name="IGUANATEXSIZE" val="22"/>
  <p:tag name="IGUANATEXCURSOR" val="15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3.7308"/>
  <p:tag name="ORIGINALWIDTH" val="3982.00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$\prod_{b_1 \in \{0, 1\}} \sum_{b_2 \in \{0, 1\} }  \prod\ldots \sum_{b_n \in \{0, 1\}} P_\phi(b_1, b_2, \ldots, b_n) \neq 0 $ \quad (or $=k $)   \quad (*).&#10; 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3.7195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Linearization operator: for every polynomial $p(\cdot)$, let $L_i(p)$ be the polynomial defined as follows&#10;&#10;\end{itemize}&#10;&#10;&#10;\end{document}&#10;"/>
  <p:tag name="IGUANATEXSIZE" val="22"/>
  <p:tag name="IGUANATEXCURSOR" val="148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6.6816"/>
  <p:tag name="ORIGINALWIDTH" val="4150.7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&#10;\begin{align*} &amp;L_i (p)(x_1 , \ldots, x_n) \\&#10;= &amp;x_i p(x_1 , \ldots, x_{i-1}, 1, x_{i+1}, \ldots, x_n)+ (1-x_i) p(x_1 , \ldots, x_{i-1}, 0, x_{i+1}, \ldots, x_n)&#10;\end{align*}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3430.07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L_i (p)$ is linear in $x_i$ and agrees with $p(\cdot)$ on whenever $x_i \in \{0,1\}$.&#10;&#10;&#10;&#10;\end{itemize}&#10;&#10;&#10;\end{document}&#10;"/>
  <p:tag name="IGUANATEXSIZE" val="22"/>
  <p:tag name="IGUANATEXCURSOR" val="15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2271</TotalTime>
  <Words>208</Words>
  <Application>Microsoft Office PowerPoint</Application>
  <PresentationFormat>宽屏</PresentationFormat>
  <Paragraphs>54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1" baseType="lpstr">
      <vt:lpstr>等线</vt:lpstr>
      <vt:lpstr>等线 Light</vt:lpstr>
      <vt:lpstr>Arial</vt:lpstr>
      <vt:lpstr>Office 主题​​</vt:lpstr>
      <vt:lpstr>Interactive Proof IP = PSPACE</vt:lpstr>
      <vt:lpstr>Topics</vt:lpstr>
      <vt:lpstr>Interactive Proof for ¬ 3SAT</vt:lpstr>
      <vt:lpstr>Interactive Proof for ¬ 3SAT</vt:lpstr>
      <vt:lpstr>Interactive Proof for ¬ 3SAT </vt:lpstr>
      <vt:lpstr>Interactive Proof for ¬ 3SAT </vt:lpstr>
      <vt:lpstr>Interactive Proof for ¬ 3SAT </vt:lpstr>
      <vt:lpstr>Interactive Proof for ¬ 3SAT </vt:lpstr>
      <vt:lpstr>Interactive Proof for ¬ 3SAT</vt:lpstr>
      <vt:lpstr>Interactive Proof for ¬ 3SAT</vt:lpstr>
      <vt:lpstr>Interactive Proof for ¬ 3SAT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Sumcheck protocol </vt:lpstr>
      <vt:lpstr>Generalize to TQBF</vt:lpstr>
      <vt:lpstr>Protocol for TQBF</vt:lpstr>
      <vt:lpstr>Protocol for TQBF </vt:lpstr>
      <vt:lpstr>Protocol for TQBF </vt:lpstr>
      <vt:lpstr>Protocol for TQBF </vt:lpstr>
      <vt:lpstr>Protocol for TQBF </vt:lpstr>
      <vt:lpstr>Protocol for TQBF </vt:lpstr>
      <vt:lpstr>Protocol for TQBF </vt:lpstr>
      <vt:lpstr>Protocol for TQBF </vt:lpstr>
      <vt:lpstr>Protocol for TQBF</vt:lpstr>
      <vt:lpstr>Protocol for TQBF </vt:lpstr>
      <vt:lpstr>Protocol for TQBF </vt:lpstr>
      <vt:lpstr>Protocol for TQBF </vt:lpstr>
      <vt:lpstr>Protocol for TQBF </vt:lpstr>
      <vt:lpstr>Multi-Prover Interactive Proof </vt:lpstr>
      <vt:lpstr>Multi-Prover Interactive Proof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Proof</dc:title>
  <dc:creator>Kuan Cheng</dc:creator>
  <cp:lastModifiedBy>Kuan Cheng</cp:lastModifiedBy>
  <cp:revision>12</cp:revision>
  <dcterms:created xsi:type="dcterms:W3CDTF">2021-06-17T04:25:10Z</dcterms:created>
  <dcterms:modified xsi:type="dcterms:W3CDTF">2024-06-07T06:14:05Z</dcterms:modified>
</cp:coreProperties>
</file>

<file path=docProps/thumbnail.jpeg>
</file>